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1" r:id="rId4"/>
    <p:sldId id="274" r:id="rId5"/>
    <p:sldId id="263" r:id="rId6"/>
    <p:sldId id="272" r:id="rId7"/>
    <p:sldId id="259" r:id="rId8"/>
    <p:sldId id="264" r:id="rId9"/>
    <p:sldId id="261" r:id="rId10"/>
    <p:sldId id="262" r:id="rId11"/>
    <p:sldId id="273" r:id="rId12"/>
    <p:sldId id="265" r:id="rId13"/>
    <p:sldId id="266" r:id="rId14"/>
    <p:sldId id="267" r:id="rId15"/>
    <p:sldId id="277" r:id="rId16"/>
    <p:sldId id="276" r:id="rId17"/>
    <p:sldId id="275" r:id="rId18"/>
    <p:sldId id="270" r:id="rId19"/>
    <p:sldId id="2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D92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7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5D92C-B15F-4863-950A-7ABDBEA386C2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20-F833-4715-9BCF-524750E53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6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Prion proteins are suspected to play a role in myelination and have been found to interact with GFAP, indicating plays a crucial role in myelination, due to the damaged myelin that is observed in Alexander Disease.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6A820-F833-4715-9BCF-524750E53C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7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9C0D2-C751-4B3E-84EC-30B730C36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7FBE4A-9A65-4CBC-8858-67CAE3441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A54B3-B9E5-4C14-808A-3B96DF96F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01EE-679F-4E30-80E9-FF6A8ADA87A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E8CCB-5FB3-4433-B173-BFD4A9C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BF3E6-6747-4BDC-A28D-38DCC2F1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749C-5BA4-4148-9F8D-6772CA3D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1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93E50-37C4-4D2C-BD62-349BEE1AB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736EB-8E33-4D57-8733-D58F86C28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8EF3E-CE7D-4065-9F16-756F99EE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01EE-679F-4E30-80E9-FF6A8ADA87A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3CAF1-9598-44E0-B56B-90FBABFC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33C0C-1B6F-44B4-B9BB-0EFC0C21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749C-5BA4-4148-9F8D-6772CA3D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8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8F15FF-2CE5-47F1-8762-9EABA72B3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1021D3-A496-4553-AC5F-0FB05E7F9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42A1D-CD6B-4EA5-950F-9DCD8AE1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01EE-679F-4E30-80E9-FF6A8ADA87A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BD2ED-1E57-4B32-93CE-400E4466C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E4D79-4F83-4FBF-AA77-F3402572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749C-5BA4-4148-9F8D-6772CA3D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2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E45BC-5DFD-4CB5-819D-DCBF49AAD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D854C-F481-4024-981D-74BB18E40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C4A84-A589-40B8-803B-E9FEC3A49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01EE-679F-4E30-80E9-FF6A8ADA87A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CFA44-8012-4CCA-8D20-C3BCEE56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7B248-615B-4C79-95A2-A3D8C962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749C-5BA4-4148-9F8D-6772CA3D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4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A878A-939E-4862-83FF-76C2684FE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FD69F-66F8-44A2-8FA6-54AB8A64E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2C50A-CAA9-4DC7-8652-BA1403066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01EE-679F-4E30-80E9-FF6A8ADA87A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F1E75-1E77-4E67-AE9A-B8BA88C7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AB6F1-7F83-4863-9B5F-6523748F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749C-5BA4-4148-9F8D-6772CA3D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5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70D28-00C8-4068-AED0-602AB3F2E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03856-C5EB-4A25-9587-3E9620F8F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DDF4B-CB93-489F-BA55-B05E34BA0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0919B-0BF2-4FDB-9030-F06031F53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01EE-679F-4E30-80E9-FF6A8ADA87A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B6358-F7C7-49A2-9D9C-9A72C371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A9FA8-CC8A-436F-B7AE-9E6C047F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749C-5BA4-4148-9F8D-6772CA3D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4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14709-B3D4-4D27-B27F-E62B3BC1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95AB9-C76A-4B23-AE70-7D36C22A8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E9CFD-903C-4B66-B96C-ECACFCB5F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1FC1CC-B946-4BD4-93F0-2C76DE85B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85019B-BA22-4079-AD1D-96DDF33BB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F37B12-3DA8-4C55-A513-C96723A2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01EE-679F-4E30-80E9-FF6A8ADA87A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162B31-6AA1-4E0D-98A1-C9A784F6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04EBB3-B491-4647-927C-80CE726FE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749C-5BA4-4148-9F8D-6772CA3D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7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63CD-1F1C-4CCC-9C5F-DB372E73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EDB171-92E4-4389-AABA-654055732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01EE-679F-4E30-80E9-FF6A8ADA87A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606D31-29C0-4432-B746-6FDDEFF8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E25C1-2057-4D6C-A1FE-3649FE64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749C-5BA4-4148-9F8D-6772CA3D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98964-C509-4715-AB56-22A789E3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01EE-679F-4E30-80E9-FF6A8ADA87A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C166B5-5E63-474E-BDCB-A1281C22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CC0DA-5A9F-4ED1-BB7E-C21D3C7A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749C-5BA4-4148-9F8D-6772CA3D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5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97A35-3583-48C5-8873-B25441C11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FE1D2-8812-4D46-9274-3110037A1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AAE0E-D6D2-47D0-BF76-73CBE88B0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D9FD1-B7AA-49EE-85B1-0C1F1A35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01EE-679F-4E30-80E9-FF6A8ADA87A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08349-90ED-40F9-A89A-C7037C61D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CD129-6FA7-4E57-8E95-92885BBC1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749C-5BA4-4148-9F8D-6772CA3D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1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481A1-D8E2-40BA-BC49-51487B8A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652354-8395-4DCC-8AA5-83D519F6A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12F66-CB8F-454F-BACE-B6E317AB2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6AADC-4AB0-44EA-A311-E5EB4E70A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01EE-679F-4E30-80E9-FF6A8ADA87A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8CC37-E691-4B24-8DC5-C7838CC83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6D8B8-DD56-47A4-B593-B3F37219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749C-5BA4-4148-9F8D-6772CA3D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38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3B01A0-855B-4708-957C-98C0F7A5C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58F4C-9291-49AE-AC3A-4A66F4D0B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8BA2F-EC1E-44CA-8BF8-1095C7AFB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D01EE-679F-4E30-80E9-FF6A8ADA87AE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D10EF-5680-45F1-9C1F-76DB45DC6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B99E8-FA5C-4DED-975D-526FCBF91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2749C-5BA4-4148-9F8D-6772CA3D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8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hr.nlm.nih.gov/gene/GFAP#location" TargetMode="External"/><Relationship Id="rId2" Type="http://schemas.openxmlformats.org/officeDocument/2006/relationships/hyperlink" Target="https://www.google.com/search?safe=off&amp;tbm=isch&amp;q=neuron+background&amp;chips=q:neuron+background,g_3:desktop&amp;sa=X&amp;ved=0ahUKEwix_amhoqLaAhUJ7Z8KHYUWAqwQ4lYILCgA&amp;biw=1229&amp;bih=587&amp;dpr=1.56#imgrc=96n9iQnbWt5YJ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q=myelin+sheath+degeneration&amp;safe=off&amp;source=lnms&amp;tbm=isch&amp;sa=X&amp;ved=0ahUKEwitqaPNpqTaAhUNCXwKHfeUBC0Q_AUICigB&amp;biw=614&amp;bih=572#imgrc=qkEsrFYDauG7D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7BCBFB-77D7-45C9-AA7D-F7CB7DD2E9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618216-15DB-4577-9D05-0BC9A2E40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325" y="5220071"/>
            <a:ext cx="3618391" cy="2158352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  <a:latin typeface="Franklin Gothic Demi" panose="020B0703020102020204" pitchFamily="34" charset="0"/>
              </a:rPr>
              <a:t>By Austin Pier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F4B797-7DBB-4D8B-90A5-D2A86DEE6A9B}"/>
              </a:ext>
            </a:extLst>
          </p:cNvPr>
          <p:cNvSpPr txBox="1">
            <a:spLocks/>
          </p:cNvSpPr>
          <p:nvPr/>
        </p:nvSpPr>
        <p:spPr>
          <a:xfrm>
            <a:off x="475695" y="-191949"/>
            <a:ext cx="5766786" cy="2548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</a:rPr>
              <a:t>Alexander Disease and GFAP</a:t>
            </a:r>
          </a:p>
        </p:txBody>
      </p:sp>
    </p:spTree>
    <p:extLst>
      <p:ext uri="{BB962C8B-B14F-4D97-AF65-F5344CB8AC3E}">
        <p14:creationId xmlns:p14="http://schemas.microsoft.com/office/powerpoint/2010/main" val="2868532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B75C7-A931-41CE-9710-D33A784D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96349"/>
            <a:ext cx="10515600" cy="1325563"/>
          </a:xfrm>
        </p:spPr>
        <p:txBody>
          <a:bodyPr/>
          <a:lstStyle/>
          <a:p>
            <a:r>
              <a:rPr lang="en-US" dirty="0">
                <a:latin typeface="Franklin Gothic Demi" panose="020B0703020102020204" pitchFamily="34" charset="0"/>
              </a:rPr>
              <a:t>Which Proteins does GFAP interact with?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7133AF-E8E3-4FD8-BFE8-CF134B46F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174" y="839603"/>
            <a:ext cx="12285174" cy="574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24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09DF46-427E-4127-B997-F6CE28F3F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3776" y="983994"/>
            <a:ext cx="12559552" cy="5874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CB75C7-A931-41CE-9710-D33A784D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3776" y="0"/>
            <a:ext cx="12559553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Franklin Gothic Demi" panose="020B0703020102020204" pitchFamily="34" charset="0"/>
              </a:rPr>
              <a:t>Which interaction was the focus of my specific aims?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55C541-ECBF-4B00-9BEE-391E4FB39A7E}"/>
              </a:ext>
            </a:extLst>
          </p:cNvPr>
          <p:cNvSpPr/>
          <p:nvPr/>
        </p:nvSpPr>
        <p:spPr>
          <a:xfrm>
            <a:off x="5728447" y="3429000"/>
            <a:ext cx="3634878" cy="1008529"/>
          </a:xfrm>
          <a:prstGeom prst="round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15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54F79A-81AE-4495-BA74-6F3086C5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 Gothic Demi" panose="020B0703020102020204" pitchFamily="34" charset="0"/>
              </a:rPr>
              <a:t>Gap in Knowledge</a:t>
            </a:r>
          </a:p>
        </p:txBody>
      </p:sp>
      <p:pic>
        <p:nvPicPr>
          <p:cNvPr id="1028" name="Picture 4" descr="Image result for myelin sheath degeneration">
            <a:extLst>
              <a:ext uri="{FF2B5EF4-FFF2-40B4-BE49-F238E27FC236}">
                <a16:creationId xmlns:a16="http://schemas.microsoft.com/office/drawing/2014/main" id="{2035B5F0-374C-4C67-A3CF-E0F1C0F20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1993513"/>
            <a:ext cx="2626895" cy="449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myelin sheath degeneration">
            <a:extLst>
              <a:ext uri="{FF2B5EF4-FFF2-40B4-BE49-F238E27FC236}">
                <a16:creationId xmlns:a16="http://schemas.microsoft.com/office/drawing/2014/main" id="{FC441B39-334C-4F83-9644-86C32F28F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92493" y="1993513"/>
            <a:ext cx="2961307" cy="4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two chromosomes">
            <a:extLst>
              <a:ext uri="{FF2B5EF4-FFF2-40B4-BE49-F238E27FC236}">
                <a16:creationId xmlns:a16="http://schemas.microsoft.com/office/drawing/2014/main" id="{7F06CCD5-AACB-43E7-9DC5-D814A2488F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123" y="1690688"/>
            <a:ext cx="1273342" cy="22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1188D77F-F246-49E1-B55E-C58B96E9BCB5}"/>
              </a:ext>
            </a:extLst>
          </p:cNvPr>
          <p:cNvSpPr/>
          <p:nvPr/>
        </p:nvSpPr>
        <p:spPr>
          <a:xfrm>
            <a:off x="5853799" y="2936376"/>
            <a:ext cx="484402" cy="39915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FD2FBC6B-D617-40F6-9770-F8F02D595F1D}"/>
              </a:ext>
            </a:extLst>
          </p:cNvPr>
          <p:cNvSpPr/>
          <p:nvPr/>
        </p:nvSpPr>
        <p:spPr>
          <a:xfrm>
            <a:off x="3948830" y="4363453"/>
            <a:ext cx="4617654" cy="1443789"/>
          </a:xfrm>
          <a:prstGeom prst="notchedRightArrow">
            <a:avLst/>
          </a:prstGeom>
          <a:solidFill>
            <a:srgbClr val="D92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BCD46-B576-4576-8C4C-C4E0D07E1CB3}"/>
              </a:ext>
            </a:extLst>
          </p:cNvPr>
          <p:cNvSpPr txBox="1"/>
          <p:nvPr/>
        </p:nvSpPr>
        <p:spPr>
          <a:xfrm>
            <a:off x="4597633" y="4731404"/>
            <a:ext cx="3481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ranklin Gothic Demi" panose="020B0703020102020204" pitchFamily="34" charset="0"/>
              </a:rPr>
              <a:t>How does mutant GFAP result in </a:t>
            </a:r>
            <a:r>
              <a:rPr lang="en-US" sz="2000" dirty="0" err="1">
                <a:latin typeface="Franklin Gothic Demi" panose="020B0703020102020204" pitchFamily="34" charset="0"/>
              </a:rPr>
              <a:t>demylenination</a:t>
            </a:r>
            <a:r>
              <a:rPr lang="en-US" sz="2000" dirty="0">
                <a:latin typeface="Franklin Gothic Demi" panose="020B07030201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217376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D993B-1768-4DF5-A6E8-82E27443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7684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Franklin Gothic Demi" panose="020B0703020102020204" pitchFamily="34" charset="0"/>
              </a:rPr>
              <a:t>What is the primary goal?</a:t>
            </a:r>
            <a:br>
              <a:rPr lang="en-US" dirty="0">
                <a:latin typeface="Franklin Gothic Demi" panose="020B0703020102020204" pitchFamily="34" charset="0"/>
              </a:rPr>
            </a:br>
            <a:br>
              <a:rPr lang="en-US" dirty="0">
                <a:latin typeface="Franklin Gothic Demi" panose="020B0703020102020204" pitchFamily="34" charset="0"/>
              </a:rPr>
            </a:br>
            <a:r>
              <a:rPr lang="en-US" sz="2900" dirty="0">
                <a:latin typeface="Franklin Gothic "/>
              </a:rPr>
              <a:t>To determine the role of GFAP in myelin sheath maintenance and myelination.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F7AED6-2251-4748-B140-823650A7A326}"/>
              </a:ext>
            </a:extLst>
          </p:cNvPr>
          <p:cNvSpPr/>
          <p:nvPr/>
        </p:nvSpPr>
        <p:spPr>
          <a:xfrm>
            <a:off x="834191" y="2843463"/>
            <a:ext cx="2486526" cy="1171073"/>
          </a:xfrm>
          <a:prstGeom prst="rect">
            <a:avLst/>
          </a:prstGeom>
          <a:solidFill>
            <a:srgbClr val="D92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15C0-7123-4F8B-9A28-A2A0ABAA34CF}"/>
              </a:ext>
            </a:extLst>
          </p:cNvPr>
          <p:cNvSpPr txBox="1"/>
          <p:nvPr/>
        </p:nvSpPr>
        <p:spPr>
          <a:xfrm>
            <a:off x="898358" y="2921167"/>
            <a:ext cx="2358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Aim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F3F893-A5DD-41F3-80A4-A35EF3B9689B}"/>
              </a:ext>
            </a:extLst>
          </p:cNvPr>
          <p:cNvSpPr txBox="1"/>
          <p:nvPr/>
        </p:nvSpPr>
        <p:spPr>
          <a:xfrm>
            <a:off x="136357" y="4092240"/>
            <a:ext cx="38821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ranklin Gothic Demi" panose="020B0703020102020204" pitchFamily="34" charset="0"/>
              </a:rPr>
              <a:t>Identify conserved amino acid binding sites for prion proteins.</a:t>
            </a:r>
          </a:p>
        </p:txBody>
      </p:sp>
    </p:spTree>
    <p:extLst>
      <p:ext uri="{BB962C8B-B14F-4D97-AF65-F5344CB8AC3E}">
        <p14:creationId xmlns:p14="http://schemas.microsoft.com/office/powerpoint/2010/main" val="3223860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6B05-3490-4D5F-91B1-96389B392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8" y="156577"/>
            <a:ext cx="11165304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Franklin Gothic Demi" panose="020B0703020102020204" pitchFamily="34" charset="0"/>
              </a:rPr>
              <a:t>Aim 1: Identify conserved amino acid sites for prion proteins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id="{27EB2FAD-28DD-4013-B82B-B25BFDEFB9CB}"/>
              </a:ext>
            </a:extLst>
          </p:cNvPr>
          <p:cNvSpPr/>
          <p:nvPr/>
        </p:nvSpPr>
        <p:spPr>
          <a:xfrm rot="10800000">
            <a:off x="164435" y="1684420"/>
            <a:ext cx="3208421" cy="1379621"/>
          </a:xfrm>
          <a:prstGeom prst="flowChartOnlineStorag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6A9F056C-CF94-4AC5-B13B-28607BB776C6}"/>
              </a:ext>
            </a:extLst>
          </p:cNvPr>
          <p:cNvSpPr/>
          <p:nvPr/>
        </p:nvSpPr>
        <p:spPr>
          <a:xfrm rot="10800000">
            <a:off x="3048002" y="1684420"/>
            <a:ext cx="3208421" cy="1379621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id="{70AEC65A-2EAE-49BC-89F7-DD25787F7100}"/>
              </a:ext>
            </a:extLst>
          </p:cNvPr>
          <p:cNvSpPr/>
          <p:nvPr/>
        </p:nvSpPr>
        <p:spPr>
          <a:xfrm rot="10800000">
            <a:off x="5931569" y="1684420"/>
            <a:ext cx="3208421" cy="1379621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E04A9566-CB70-4C4E-87C3-13D1E2B033C0}"/>
              </a:ext>
            </a:extLst>
          </p:cNvPr>
          <p:cNvSpPr/>
          <p:nvPr/>
        </p:nvSpPr>
        <p:spPr>
          <a:xfrm rot="10800000">
            <a:off x="8863262" y="1684420"/>
            <a:ext cx="3208423" cy="1379621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457C97-E520-4129-9178-E05C87990807}"/>
              </a:ext>
            </a:extLst>
          </p:cNvPr>
          <p:cNvSpPr txBox="1"/>
          <p:nvPr/>
        </p:nvSpPr>
        <p:spPr>
          <a:xfrm>
            <a:off x="3784950" y="1835621"/>
            <a:ext cx="2564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Screen AD mutations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3B333-2F6D-48CB-B1CA-CDB967F08F61}"/>
              </a:ext>
            </a:extLst>
          </p:cNvPr>
          <p:cNvSpPr txBox="1"/>
          <p:nvPr/>
        </p:nvSpPr>
        <p:spPr>
          <a:xfrm>
            <a:off x="1042739" y="1835621"/>
            <a:ext cx="2213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Domain Analysis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3BEFDD-1AB5-416A-8F39-28B7231C0DC0}"/>
              </a:ext>
            </a:extLst>
          </p:cNvPr>
          <p:cNvSpPr txBox="1"/>
          <p:nvPr/>
        </p:nvSpPr>
        <p:spPr>
          <a:xfrm>
            <a:off x="6667508" y="2020287"/>
            <a:ext cx="2472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Crispr/Cas9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EB07BE-D4A2-47D7-AE69-9807B0A65C90}"/>
              </a:ext>
            </a:extLst>
          </p:cNvPr>
          <p:cNvSpPr txBox="1"/>
          <p:nvPr/>
        </p:nvSpPr>
        <p:spPr>
          <a:xfrm>
            <a:off x="9946108" y="2020287"/>
            <a:ext cx="2213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Co-IP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45404E-EF64-4766-80F3-B1135E9E5B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03" y="3248706"/>
            <a:ext cx="6095493" cy="3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6B05-3490-4D5F-91B1-96389B392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8" y="156577"/>
            <a:ext cx="11165304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Franklin Gothic Demi" panose="020B0703020102020204" pitchFamily="34" charset="0"/>
              </a:rPr>
              <a:t>Aim 1: Identify conserved amino acid sites for prion proteins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id="{27EB2FAD-28DD-4013-B82B-B25BFDEFB9CB}"/>
              </a:ext>
            </a:extLst>
          </p:cNvPr>
          <p:cNvSpPr/>
          <p:nvPr/>
        </p:nvSpPr>
        <p:spPr>
          <a:xfrm rot="10800000">
            <a:off x="164435" y="1684420"/>
            <a:ext cx="3208421" cy="1379621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6A9F056C-CF94-4AC5-B13B-28607BB776C6}"/>
              </a:ext>
            </a:extLst>
          </p:cNvPr>
          <p:cNvSpPr/>
          <p:nvPr/>
        </p:nvSpPr>
        <p:spPr>
          <a:xfrm rot="10800000">
            <a:off x="3048002" y="1684420"/>
            <a:ext cx="3208421" cy="1379621"/>
          </a:xfrm>
          <a:prstGeom prst="flowChartOnlineStorag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id="{70AEC65A-2EAE-49BC-89F7-DD25787F7100}"/>
              </a:ext>
            </a:extLst>
          </p:cNvPr>
          <p:cNvSpPr/>
          <p:nvPr/>
        </p:nvSpPr>
        <p:spPr>
          <a:xfrm rot="10800000">
            <a:off x="5931569" y="1684420"/>
            <a:ext cx="3208421" cy="1379621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E04A9566-CB70-4C4E-87C3-13D1E2B033C0}"/>
              </a:ext>
            </a:extLst>
          </p:cNvPr>
          <p:cNvSpPr/>
          <p:nvPr/>
        </p:nvSpPr>
        <p:spPr>
          <a:xfrm rot="10800000">
            <a:off x="8863262" y="1684420"/>
            <a:ext cx="3208423" cy="1379621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457C97-E520-4129-9178-E05C87990807}"/>
              </a:ext>
            </a:extLst>
          </p:cNvPr>
          <p:cNvSpPr txBox="1"/>
          <p:nvPr/>
        </p:nvSpPr>
        <p:spPr>
          <a:xfrm>
            <a:off x="3784950" y="1835621"/>
            <a:ext cx="2564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Screen AD mutations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3B333-2F6D-48CB-B1CA-CDB967F08F61}"/>
              </a:ext>
            </a:extLst>
          </p:cNvPr>
          <p:cNvSpPr txBox="1"/>
          <p:nvPr/>
        </p:nvSpPr>
        <p:spPr>
          <a:xfrm>
            <a:off x="1042739" y="1835621"/>
            <a:ext cx="2213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Domain Analysis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3BEFDD-1AB5-416A-8F39-28B7231C0DC0}"/>
              </a:ext>
            </a:extLst>
          </p:cNvPr>
          <p:cNvSpPr txBox="1"/>
          <p:nvPr/>
        </p:nvSpPr>
        <p:spPr>
          <a:xfrm>
            <a:off x="6667508" y="2020287"/>
            <a:ext cx="2472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Crispr/Cas9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EB07BE-D4A2-47D7-AE69-9807B0A65C90}"/>
              </a:ext>
            </a:extLst>
          </p:cNvPr>
          <p:cNvSpPr txBox="1"/>
          <p:nvPr/>
        </p:nvSpPr>
        <p:spPr>
          <a:xfrm>
            <a:off x="9946108" y="2020287"/>
            <a:ext cx="2213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Co-IP</a:t>
            </a:r>
          </a:p>
        </p:txBody>
      </p:sp>
    </p:spTree>
    <p:extLst>
      <p:ext uri="{BB962C8B-B14F-4D97-AF65-F5344CB8AC3E}">
        <p14:creationId xmlns:p14="http://schemas.microsoft.com/office/powerpoint/2010/main" val="3285446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6B05-3490-4D5F-91B1-96389B392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8" y="156577"/>
            <a:ext cx="11165304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Franklin Gothic Demi" panose="020B0703020102020204" pitchFamily="34" charset="0"/>
              </a:rPr>
              <a:t>Aim 1: Identify conserved amino acid sites for prion proteins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id="{27EB2FAD-28DD-4013-B82B-B25BFDEFB9CB}"/>
              </a:ext>
            </a:extLst>
          </p:cNvPr>
          <p:cNvSpPr/>
          <p:nvPr/>
        </p:nvSpPr>
        <p:spPr>
          <a:xfrm rot="10800000">
            <a:off x="164435" y="1684420"/>
            <a:ext cx="3208421" cy="1379621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6A9F056C-CF94-4AC5-B13B-28607BB776C6}"/>
              </a:ext>
            </a:extLst>
          </p:cNvPr>
          <p:cNvSpPr/>
          <p:nvPr/>
        </p:nvSpPr>
        <p:spPr>
          <a:xfrm rot="10800000">
            <a:off x="3048002" y="1684420"/>
            <a:ext cx="3208421" cy="1379621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id="{70AEC65A-2EAE-49BC-89F7-DD25787F7100}"/>
              </a:ext>
            </a:extLst>
          </p:cNvPr>
          <p:cNvSpPr/>
          <p:nvPr/>
        </p:nvSpPr>
        <p:spPr>
          <a:xfrm rot="10800000">
            <a:off x="5931569" y="1684420"/>
            <a:ext cx="3208421" cy="1379621"/>
          </a:xfrm>
          <a:prstGeom prst="flowChartOnlineStorag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E04A9566-CB70-4C4E-87C3-13D1E2B033C0}"/>
              </a:ext>
            </a:extLst>
          </p:cNvPr>
          <p:cNvSpPr/>
          <p:nvPr/>
        </p:nvSpPr>
        <p:spPr>
          <a:xfrm rot="10800000">
            <a:off x="8863262" y="1684420"/>
            <a:ext cx="3208423" cy="1379621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457C97-E520-4129-9178-E05C87990807}"/>
              </a:ext>
            </a:extLst>
          </p:cNvPr>
          <p:cNvSpPr txBox="1"/>
          <p:nvPr/>
        </p:nvSpPr>
        <p:spPr>
          <a:xfrm>
            <a:off x="3784950" y="1835621"/>
            <a:ext cx="2564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Screen AD mutations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3B333-2F6D-48CB-B1CA-CDB967F08F61}"/>
              </a:ext>
            </a:extLst>
          </p:cNvPr>
          <p:cNvSpPr txBox="1"/>
          <p:nvPr/>
        </p:nvSpPr>
        <p:spPr>
          <a:xfrm>
            <a:off x="1042739" y="1835621"/>
            <a:ext cx="2213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Domain Analysis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3BEFDD-1AB5-416A-8F39-28B7231C0DC0}"/>
              </a:ext>
            </a:extLst>
          </p:cNvPr>
          <p:cNvSpPr txBox="1"/>
          <p:nvPr/>
        </p:nvSpPr>
        <p:spPr>
          <a:xfrm>
            <a:off x="6667508" y="2020287"/>
            <a:ext cx="2472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Crispr/Cas9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EB07BE-D4A2-47D7-AE69-9807B0A65C90}"/>
              </a:ext>
            </a:extLst>
          </p:cNvPr>
          <p:cNvSpPr txBox="1"/>
          <p:nvPr/>
        </p:nvSpPr>
        <p:spPr>
          <a:xfrm>
            <a:off x="9946108" y="2020287"/>
            <a:ext cx="2213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Co-IP</a:t>
            </a:r>
          </a:p>
        </p:txBody>
      </p:sp>
    </p:spTree>
    <p:extLst>
      <p:ext uri="{BB962C8B-B14F-4D97-AF65-F5344CB8AC3E}">
        <p14:creationId xmlns:p14="http://schemas.microsoft.com/office/powerpoint/2010/main" val="3013607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6B05-3490-4D5F-91B1-96389B392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8" y="156577"/>
            <a:ext cx="11165304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Franklin Gothic Demi" panose="020B0703020102020204" pitchFamily="34" charset="0"/>
              </a:rPr>
              <a:t>Aim 1: Identify conserved amino acid sites for prion proteins</a:t>
            </a: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id="{27EB2FAD-28DD-4013-B82B-B25BFDEFB9CB}"/>
              </a:ext>
            </a:extLst>
          </p:cNvPr>
          <p:cNvSpPr/>
          <p:nvPr/>
        </p:nvSpPr>
        <p:spPr>
          <a:xfrm rot="10800000">
            <a:off x="164435" y="1684420"/>
            <a:ext cx="3208421" cy="1379621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6A9F056C-CF94-4AC5-B13B-28607BB776C6}"/>
              </a:ext>
            </a:extLst>
          </p:cNvPr>
          <p:cNvSpPr/>
          <p:nvPr/>
        </p:nvSpPr>
        <p:spPr>
          <a:xfrm rot="10800000">
            <a:off x="3048002" y="1684420"/>
            <a:ext cx="3208421" cy="1379621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id="{70AEC65A-2EAE-49BC-89F7-DD25787F7100}"/>
              </a:ext>
            </a:extLst>
          </p:cNvPr>
          <p:cNvSpPr/>
          <p:nvPr/>
        </p:nvSpPr>
        <p:spPr>
          <a:xfrm rot="10800000">
            <a:off x="5931569" y="1684420"/>
            <a:ext cx="3208421" cy="1379621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E04A9566-CB70-4C4E-87C3-13D1E2B033C0}"/>
              </a:ext>
            </a:extLst>
          </p:cNvPr>
          <p:cNvSpPr/>
          <p:nvPr/>
        </p:nvSpPr>
        <p:spPr>
          <a:xfrm rot="10800000">
            <a:off x="8863262" y="1684420"/>
            <a:ext cx="3208423" cy="1379621"/>
          </a:xfrm>
          <a:prstGeom prst="flowChartOnlineStorag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457C97-E520-4129-9178-E05C87990807}"/>
              </a:ext>
            </a:extLst>
          </p:cNvPr>
          <p:cNvSpPr txBox="1"/>
          <p:nvPr/>
        </p:nvSpPr>
        <p:spPr>
          <a:xfrm>
            <a:off x="3784950" y="1835621"/>
            <a:ext cx="2564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Screen AD mutations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3B333-2F6D-48CB-B1CA-CDB967F08F61}"/>
              </a:ext>
            </a:extLst>
          </p:cNvPr>
          <p:cNvSpPr txBox="1"/>
          <p:nvPr/>
        </p:nvSpPr>
        <p:spPr>
          <a:xfrm>
            <a:off x="1042739" y="1835621"/>
            <a:ext cx="2213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Domain Analysis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3BEFDD-1AB5-416A-8F39-28B7231C0DC0}"/>
              </a:ext>
            </a:extLst>
          </p:cNvPr>
          <p:cNvSpPr txBox="1"/>
          <p:nvPr/>
        </p:nvSpPr>
        <p:spPr>
          <a:xfrm>
            <a:off x="6667508" y="2020287"/>
            <a:ext cx="2472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Crispr/Cas9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EB07BE-D4A2-47D7-AE69-9807B0A65C90}"/>
              </a:ext>
            </a:extLst>
          </p:cNvPr>
          <p:cNvSpPr txBox="1"/>
          <p:nvPr/>
        </p:nvSpPr>
        <p:spPr>
          <a:xfrm>
            <a:off x="9946108" y="2020287"/>
            <a:ext cx="2213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Co-IP</a:t>
            </a:r>
          </a:p>
        </p:txBody>
      </p:sp>
    </p:spTree>
    <p:extLst>
      <p:ext uri="{BB962C8B-B14F-4D97-AF65-F5344CB8AC3E}">
        <p14:creationId xmlns:p14="http://schemas.microsoft.com/office/powerpoint/2010/main" val="2267005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A60DE-BB5E-4D91-AB55-788731401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Cited: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6BFDD-ED72-4ACD-A1F4-B0D225B04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900" dirty="0">
                <a:hlinkClick r:id="rId2"/>
              </a:rPr>
              <a:t>https://www.google.com/search?safe=off&amp;tbm=isch&amp;q=neuron+background&amp;chips=q:neuron+background,g_3:desktop&amp;sa=X&amp;ved=0ahUKEwix_amhoqLaAhUJ7Z8KHYUWAqwQ4lYILCgA&amp;biw=1229&amp;bih=587&amp;dpr=1.56#imgrc=96n9iQnbWt5YJM</a:t>
            </a:r>
            <a:endParaRPr lang="en-US" sz="900" dirty="0"/>
          </a:p>
          <a:p>
            <a:r>
              <a:rPr lang="en-US" sz="900" dirty="0">
                <a:hlinkClick r:id="rId3"/>
              </a:rPr>
              <a:t>https://ghr.nlm.nih.gov/gene/GFAP#location</a:t>
            </a:r>
            <a:endParaRPr lang="en-US" sz="900" dirty="0"/>
          </a:p>
          <a:p>
            <a:r>
              <a:rPr lang="en-US" sz="900" dirty="0"/>
              <a:t>https://www.google.com/search?q=astrocytes+images&amp;safe=off&amp;tbm=isch&amp;tbs=rimg:Cdz171PkBWNwIji49o7uRa1kcGFp7vp-7V_1Dbob9jYHiK4lpy12AxS5wl3B4TrFOKbxP1xwdC_1npxjSyGZYIl-LpsCoSCbj2ju5FrWRwEV3_1aqqC3Y_1cKhIJYWnu-n7tX8MRhozY9ojgvssqEgluhv2NgeIriRGZYismMbHmjioSCWnLXYDFLnCXEcxHQgkJCBz_1KhIJcHhOsU4pvE8Rsw0NE3euhW4qEgnXHB0L-enGNBHrkvPaPeWK4CoSCbIZlgiX4umwEYQgwO-_1HRaY&amp;tbo=u&amp;sa=X&amp;ved=2ahUKEwjt5LGO4KPaAhXrv1QKHX4sCMwQ9C96BAgAEBs&amp;biw=616&amp;bih=572&amp;dpr=1.56#imgrc=1joPtnIOIe-LbM</a:t>
            </a:r>
          </a:p>
          <a:p>
            <a:r>
              <a:rPr lang="en-US" sz="900" dirty="0">
                <a:hlinkClick r:id="rId4"/>
              </a:rPr>
              <a:t>https://www.google.com/search?q=myelin+sheath+degeneration&amp;safe=off&amp;source=lnms&amp;tbm=isch&amp;sa=X&amp;ved=0ahUKEwitqaPNpqTaAhUNCXwKHfeUBC0Q_AUICigB&amp;biw=614&amp;bih=572#imgrc=qkEsrFYDauG7DM</a:t>
            </a:r>
            <a:r>
              <a:rPr lang="en-US" sz="900" dirty="0"/>
              <a:t>:</a:t>
            </a:r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94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F3A9-A964-4D18-BD24-7C4903162265}"/>
              </a:ext>
            </a:extLst>
          </p:cNvPr>
          <p:cNvSpPr/>
          <p:nvPr/>
        </p:nvSpPr>
        <p:spPr>
          <a:xfrm>
            <a:off x="1322141" y="395014"/>
            <a:ext cx="8331200" cy="25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BFD0AA-F92F-4267-AC3F-ABA82523327C}"/>
              </a:ext>
            </a:extLst>
          </p:cNvPr>
          <p:cNvSpPr/>
          <p:nvPr/>
        </p:nvSpPr>
        <p:spPr>
          <a:xfrm>
            <a:off x="1322141" y="2765253"/>
            <a:ext cx="8537082" cy="2129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9BB21D-D811-403B-BEEF-C5948A99038B}"/>
              </a:ext>
            </a:extLst>
          </p:cNvPr>
          <p:cNvSpPr/>
          <p:nvPr/>
        </p:nvSpPr>
        <p:spPr>
          <a:xfrm>
            <a:off x="1327488" y="1518599"/>
            <a:ext cx="8325853" cy="2461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8573F-3637-4517-AE22-933916D3D9C3}"/>
              </a:ext>
            </a:extLst>
          </p:cNvPr>
          <p:cNvSpPr/>
          <p:nvPr/>
        </p:nvSpPr>
        <p:spPr>
          <a:xfrm>
            <a:off x="1322141" y="3764809"/>
            <a:ext cx="8951495" cy="253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EDD945-3908-4239-8CD0-536F923D6E3A}"/>
              </a:ext>
            </a:extLst>
          </p:cNvPr>
          <p:cNvSpPr/>
          <p:nvPr/>
        </p:nvSpPr>
        <p:spPr>
          <a:xfrm>
            <a:off x="1322141" y="4883045"/>
            <a:ext cx="8197516" cy="2824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548091-7D96-4C4B-97B8-02DA3B9B676E}"/>
              </a:ext>
            </a:extLst>
          </p:cNvPr>
          <p:cNvSpPr/>
          <p:nvPr/>
        </p:nvSpPr>
        <p:spPr>
          <a:xfrm>
            <a:off x="1322141" y="6009659"/>
            <a:ext cx="8331200" cy="25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01E0D54-7D0F-4FB7-A03C-50A86053F023}"/>
              </a:ext>
            </a:extLst>
          </p:cNvPr>
          <p:cNvSpPr/>
          <p:nvPr/>
        </p:nvSpPr>
        <p:spPr>
          <a:xfrm>
            <a:off x="1558755" y="109293"/>
            <a:ext cx="922422" cy="798091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0A1C97-FDE0-4680-A373-43E9E3B5AA16}"/>
              </a:ext>
            </a:extLst>
          </p:cNvPr>
          <p:cNvSpPr/>
          <p:nvPr/>
        </p:nvSpPr>
        <p:spPr>
          <a:xfrm flipH="1">
            <a:off x="3064041" y="109293"/>
            <a:ext cx="5903495" cy="798091"/>
          </a:xfrm>
          <a:prstGeom prst="roundRect">
            <a:avLst/>
          </a:prstGeom>
          <a:solidFill>
            <a:srgbClr val="D92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2491CD6-776A-435C-B684-590D047EB178}"/>
              </a:ext>
            </a:extLst>
          </p:cNvPr>
          <p:cNvSpPr/>
          <p:nvPr/>
        </p:nvSpPr>
        <p:spPr>
          <a:xfrm flipH="1">
            <a:off x="2999872" y="1252216"/>
            <a:ext cx="5903495" cy="798091"/>
          </a:xfrm>
          <a:prstGeom prst="roundRect">
            <a:avLst/>
          </a:prstGeom>
          <a:solidFill>
            <a:srgbClr val="D92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0E44DD-B446-4EFC-9B26-2E324BFFBD6B}"/>
              </a:ext>
            </a:extLst>
          </p:cNvPr>
          <p:cNvSpPr/>
          <p:nvPr/>
        </p:nvSpPr>
        <p:spPr>
          <a:xfrm flipH="1">
            <a:off x="3272586" y="2368341"/>
            <a:ext cx="5903495" cy="798091"/>
          </a:xfrm>
          <a:prstGeom prst="roundRect">
            <a:avLst/>
          </a:prstGeom>
          <a:solidFill>
            <a:srgbClr val="D92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056D10B-D221-453A-9049-4902E9EBCB0A}"/>
              </a:ext>
            </a:extLst>
          </p:cNvPr>
          <p:cNvSpPr/>
          <p:nvPr/>
        </p:nvSpPr>
        <p:spPr>
          <a:xfrm flipH="1">
            <a:off x="3852787" y="3502463"/>
            <a:ext cx="5903495" cy="798091"/>
          </a:xfrm>
          <a:prstGeom prst="roundRect">
            <a:avLst/>
          </a:prstGeom>
          <a:solidFill>
            <a:srgbClr val="D92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5902349-11CB-4C89-A3E0-446D6FCD4B0E}"/>
              </a:ext>
            </a:extLst>
          </p:cNvPr>
          <p:cNvSpPr/>
          <p:nvPr/>
        </p:nvSpPr>
        <p:spPr>
          <a:xfrm flipH="1">
            <a:off x="2895595" y="4641150"/>
            <a:ext cx="5903495" cy="798091"/>
          </a:xfrm>
          <a:prstGeom prst="roundRect">
            <a:avLst/>
          </a:prstGeom>
          <a:solidFill>
            <a:srgbClr val="D92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424E86-E121-4CEC-B623-408BB824742F}"/>
              </a:ext>
            </a:extLst>
          </p:cNvPr>
          <p:cNvSpPr/>
          <p:nvPr/>
        </p:nvSpPr>
        <p:spPr>
          <a:xfrm flipH="1">
            <a:off x="2999872" y="5737615"/>
            <a:ext cx="5903495" cy="798091"/>
          </a:xfrm>
          <a:prstGeom prst="roundRect">
            <a:avLst/>
          </a:prstGeom>
          <a:solidFill>
            <a:srgbClr val="D92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C72E290-31B7-49A8-B3C4-2CCD32C135DD}"/>
              </a:ext>
            </a:extLst>
          </p:cNvPr>
          <p:cNvSpPr/>
          <p:nvPr/>
        </p:nvSpPr>
        <p:spPr>
          <a:xfrm>
            <a:off x="1558755" y="1252216"/>
            <a:ext cx="794084" cy="798091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CAB79C9-BB1F-4765-B7B3-A855A8368B9E}"/>
              </a:ext>
            </a:extLst>
          </p:cNvPr>
          <p:cNvSpPr/>
          <p:nvPr/>
        </p:nvSpPr>
        <p:spPr>
          <a:xfrm>
            <a:off x="1558754" y="2368341"/>
            <a:ext cx="1082845" cy="798091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BE556AD-7292-4B94-BC0E-75933A3D2955}"/>
              </a:ext>
            </a:extLst>
          </p:cNvPr>
          <p:cNvSpPr/>
          <p:nvPr/>
        </p:nvSpPr>
        <p:spPr>
          <a:xfrm>
            <a:off x="2435718" y="3502463"/>
            <a:ext cx="922422" cy="798091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440EB7B-CB56-4D4D-B63C-E695334ACAAC}"/>
              </a:ext>
            </a:extLst>
          </p:cNvPr>
          <p:cNvSpPr/>
          <p:nvPr/>
        </p:nvSpPr>
        <p:spPr>
          <a:xfrm>
            <a:off x="1558755" y="4614822"/>
            <a:ext cx="794084" cy="798091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927E40D-2D8F-48BE-8A59-E21AA2E10BE7}"/>
              </a:ext>
            </a:extLst>
          </p:cNvPr>
          <p:cNvSpPr/>
          <p:nvPr/>
        </p:nvSpPr>
        <p:spPr>
          <a:xfrm>
            <a:off x="1388974" y="5737615"/>
            <a:ext cx="1092203" cy="798091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ED4038-C1C9-4A63-A17F-2E1C8F97648D}"/>
              </a:ext>
            </a:extLst>
          </p:cNvPr>
          <p:cNvSpPr txBox="1"/>
          <p:nvPr/>
        </p:nvSpPr>
        <p:spPr>
          <a:xfrm>
            <a:off x="1518648" y="214237"/>
            <a:ext cx="11630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/>
              <a:t>Filament Head (FH)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9AD0F6-C9C2-49EE-8C4B-851028CC03E1}"/>
              </a:ext>
            </a:extLst>
          </p:cNvPr>
          <p:cNvSpPr txBox="1"/>
          <p:nvPr/>
        </p:nvSpPr>
        <p:spPr>
          <a:xfrm>
            <a:off x="1558754" y="1475321"/>
            <a:ext cx="794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FH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229D8C-CD58-410C-8A22-F8AD4DE9A798}"/>
              </a:ext>
            </a:extLst>
          </p:cNvPr>
          <p:cNvSpPr txBox="1"/>
          <p:nvPr/>
        </p:nvSpPr>
        <p:spPr>
          <a:xfrm>
            <a:off x="1704468" y="2590447"/>
            <a:ext cx="794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FH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768CD2-06CF-4EAE-AF40-AFB754B395CA}"/>
              </a:ext>
            </a:extLst>
          </p:cNvPr>
          <p:cNvSpPr txBox="1"/>
          <p:nvPr/>
        </p:nvSpPr>
        <p:spPr>
          <a:xfrm>
            <a:off x="2498553" y="3695688"/>
            <a:ext cx="794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FH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638519-AEEC-4042-8560-0C5A2EBCE017}"/>
              </a:ext>
            </a:extLst>
          </p:cNvPr>
          <p:cNvSpPr txBox="1"/>
          <p:nvPr/>
        </p:nvSpPr>
        <p:spPr>
          <a:xfrm>
            <a:off x="1558753" y="4792911"/>
            <a:ext cx="794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FH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A44220-6C44-4DE9-9F9A-1004CB35DD14}"/>
              </a:ext>
            </a:extLst>
          </p:cNvPr>
          <p:cNvSpPr txBox="1"/>
          <p:nvPr/>
        </p:nvSpPr>
        <p:spPr>
          <a:xfrm>
            <a:off x="1538033" y="5921215"/>
            <a:ext cx="794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FH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A5ACE3-460F-4836-9BBA-33FDEEEEB0AE}"/>
              </a:ext>
            </a:extLst>
          </p:cNvPr>
          <p:cNvSpPr txBox="1"/>
          <p:nvPr/>
        </p:nvSpPr>
        <p:spPr>
          <a:xfrm>
            <a:off x="64168" y="322646"/>
            <a:ext cx="1018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Human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3F8709-CAE3-49C5-82D6-7D60E5CCC3D2}"/>
              </a:ext>
            </a:extLst>
          </p:cNvPr>
          <p:cNvSpPr txBox="1"/>
          <p:nvPr/>
        </p:nvSpPr>
        <p:spPr>
          <a:xfrm>
            <a:off x="72857" y="1427195"/>
            <a:ext cx="1078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Mouse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83F94B-8692-4287-AC55-CCF50E448251}"/>
              </a:ext>
            </a:extLst>
          </p:cNvPr>
          <p:cNvSpPr txBox="1"/>
          <p:nvPr/>
        </p:nvSpPr>
        <p:spPr>
          <a:xfrm>
            <a:off x="48779" y="2671678"/>
            <a:ext cx="1340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Zebrafish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E85CC4-6847-4E95-AFD6-8AAEE19EA2C4}"/>
              </a:ext>
            </a:extLst>
          </p:cNvPr>
          <p:cNvSpPr txBox="1"/>
          <p:nvPr/>
        </p:nvSpPr>
        <p:spPr>
          <a:xfrm>
            <a:off x="64168" y="3537866"/>
            <a:ext cx="1090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Rhesus Monkey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20033D-A561-40E8-9CED-BECEBF9BE657}"/>
              </a:ext>
            </a:extLst>
          </p:cNvPr>
          <p:cNvSpPr txBox="1"/>
          <p:nvPr/>
        </p:nvSpPr>
        <p:spPr>
          <a:xfrm>
            <a:off x="72856" y="5813493"/>
            <a:ext cx="1316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Domestic Cat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25BE53-C2C6-40B9-A30E-284349CBEBFB}"/>
              </a:ext>
            </a:extLst>
          </p:cNvPr>
          <p:cNvSpPr txBox="1"/>
          <p:nvPr/>
        </p:nvSpPr>
        <p:spPr>
          <a:xfrm>
            <a:off x="48779" y="4840140"/>
            <a:ext cx="102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Chicken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0E6EA8-90BF-46EC-9485-E65F3987748F}"/>
              </a:ext>
            </a:extLst>
          </p:cNvPr>
          <p:cNvSpPr txBox="1"/>
          <p:nvPr/>
        </p:nvSpPr>
        <p:spPr>
          <a:xfrm>
            <a:off x="3882188" y="331789"/>
            <a:ext cx="426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Filament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F68CF8-1DEB-4554-AFC4-8294E09DC03F}"/>
              </a:ext>
            </a:extLst>
          </p:cNvPr>
          <p:cNvSpPr txBox="1"/>
          <p:nvPr/>
        </p:nvSpPr>
        <p:spPr>
          <a:xfrm>
            <a:off x="3818019" y="1493206"/>
            <a:ext cx="426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Filament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7660D1-2AF3-4E96-9562-447A1DAB7D6E}"/>
              </a:ext>
            </a:extLst>
          </p:cNvPr>
          <p:cNvSpPr txBox="1"/>
          <p:nvPr/>
        </p:nvSpPr>
        <p:spPr>
          <a:xfrm>
            <a:off x="4090733" y="2576624"/>
            <a:ext cx="426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Filament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295A83-C766-456C-8D2A-B4A0BC3FE6F1}"/>
              </a:ext>
            </a:extLst>
          </p:cNvPr>
          <p:cNvSpPr txBox="1"/>
          <p:nvPr/>
        </p:nvSpPr>
        <p:spPr>
          <a:xfrm>
            <a:off x="4670934" y="3665533"/>
            <a:ext cx="426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Filament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6C978D-67D7-42D8-95E4-F5A8E658EE2A}"/>
              </a:ext>
            </a:extLst>
          </p:cNvPr>
          <p:cNvSpPr txBox="1"/>
          <p:nvPr/>
        </p:nvSpPr>
        <p:spPr>
          <a:xfrm>
            <a:off x="3664288" y="4840140"/>
            <a:ext cx="426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Filament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9411CB-1691-412E-95D1-01823C19F841}"/>
              </a:ext>
            </a:extLst>
          </p:cNvPr>
          <p:cNvSpPr txBox="1"/>
          <p:nvPr/>
        </p:nvSpPr>
        <p:spPr>
          <a:xfrm>
            <a:off x="3713742" y="5940883"/>
            <a:ext cx="426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Filament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2599E7-65D2-4D37-A78A-F553ECCBF216}"/>
              </a:ext>
            </a:extLst>
          </p:cNvPr>
          <p:cNvSpPr txBox="1"/>
          <p:nvPr/>
        </p:nvSpPr>
        <p:spPr>
          <a:xfrm>
            <a:off x="10633245" y="322646"/>
            <a:ext cx="1292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432aa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776DCC5-0674-4176-9692-640F7E1C5B20}"/>
              </a:ext>
            </a:extLst>
          </p:cNvPr>
          <p:cNvSpPr/>
          <p:nvPr/>
        </p:nvSpPr>
        <p:spPr>
          <a:xfrm>
            <a:off x="10569076" y="109293"/>
            <a:ext cx="1092203" cy="641208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69E6F3-3EFD-4DCD-B41B-A35123560421}"/>
              </a:ext>
            </a:extLst>
          </p:cNvPr>
          <p:cNvSpPr txBox="1"/>
          <p:nvPr/>
        </p:nvSpPr>
        <p:spPr>
          <a:xfrm>
            <a:off x="10680040" y="1297318"/>
            <a:ext cx="1292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430aa</a:t>
            </a:r>
          </a:p>
          <a:p>
            <a:r>
              <a:rPr lang="en-US" sz="2000" b="1" dirty="0"/>
              <a:t>91%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C2D0C5-9CAB-4239-B803-B089B804A6B8}"/>
              </a:ext>
            </a:extLst>
          </p:cNvPr>
          <p:cNvSpPr txBox="1"/>
          <p:nvPr/>
        </p:nvSpPr>
        <p:spPr>
          <a:xfrm>
            <a:off x="10680040" y="2517790"/>
            <a:ext cx="1292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444aa</a:t>
            </a:r>
          </a:p>
          <a:p>
            <a:r>
              <a:rPr lang="en-US" sz="2000" b="1" dirty="0"/>
              <a:t>66%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023B8AB-1EC1-4714-BBC5-143FF5174CF7}"/>
              </a:ext>
            </a:extLst>
          </p:cNvPr>
          <p:cNvSpPr txBox="1"/>
          <p:nvPr/>
        </p:nvSpPr>
        <p:spPr>
          <a:xfrm>
            <a:off x="10684726" y="3565463"/>
            <a:ext cx="1292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502aa</a:t>
            </a:r>
          </a:p>
          <a:p>
            <a:r>
              <a:rPr lang="en-US" sz="2000" b="1" dirty="0"/>
              <a:t>99%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93D146-DC1F-4AD8-87F7-8B85233CF4C5}"/>
              </a:ext>
            </a:extLst>
          </p:cNvPr>
          <p:cNvSpPr txBox="1"/>
          <p:nvPr/>
        </p:nvSpPr>
        <p:spPr>
          <a:xfrm>
            <a:off x="10686727" y="4689478"/>
            <a:ext cx="1292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422aa</a:t>
            </a:r>
          </a:p>
          <a:p>
            <a:r>
              <a:rPr lang="en-US" sz="2000" b="1" dirty="0"/>
              <a:t>70%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2ECE52F-7B6E-40A1-95A5-A04533462E45}"/>
              </a:ext>
            </a:extLst>
          </p:cNvPr>
          <p:cNvSpPr txBox="1"/>
          <p:nvPr/>
        </p:nvSpPr>
        <p:spPr>
          <a:xfrm>
            <a:off x="10686727" y="5813493"/>
            <a:ext cx="1292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432aa</a:t>
            </a:r>
          </a:p>
          <a:p>
            <a:r>
              <a:rPr lang="en-US" sz="2000" b="1" dirty="0"/>
              <a:t>95%</a:t>
            </a:r>
          </a:p>
        </p:txBody>
      </p:sp>
    </p:spTree>
    <p:extLst>
      <p:ext uri="{BB962C8B-B14F-4D97-AF65-F5344CB8AC3E}">
        <p14:creationId xmlns:p14="http://schemas.microsoft.com/office/powerpoint/2010/main" val="305890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35A13C4-DC43-4DE3-819A-A54823599576}"/>
              </a:ext>
            </a:extLst>
          </p:cNvPr>
          <p:cNvSpPr/>
          <p:nvPr/>
        </p:nvSpPr>
        <p:spPr>
          <a:xfrm>
            <a:off x="7793453" y="5201416"/>
            <a:ext cx="2669004" cy="529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0D5EE14-9829-4C73-8046-E0B6B0EAED23}"/>
              </a:ext>
            </a:extLst>
          </p:cNvPr>
          <p:cNvSpPr/>
          <p:nvPr/>
        </p:nvSpPr>
        <p:spPr>
          <a:xfrm>
            <a:off x="7793453" y="3919743"/>
            <a:ext cx="2669004" cy="529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30ACDB-2C90-4E2A-87CD-0F5BACD5039D}"/>
              </a:ext>
            </a:extLst>
          </p:cNvPr>
          <p:cNvSpPr/>
          <p:nvPr/>
        </p:nvSpPr>
        <p:spPr>
          <a:xfrm>
            <a:off x="7793453" y="2659482"/>
            <a:ext cx="2669004" cy="529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CB7EC6-5099-4255-B206-2A158C6E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9" y="0"/>
            <a:ext cx="12208042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dirty="0">
                <a:latin typeface="Franklin Gothic Demi" panose="020B0703020102020204" pitchFamily="34" charset="0"/>
              </a:rPr>
              <a:t>What is Alexander Disease and what are the symptoms?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665ED8-9648-4AEE-B640-951DCA32DD08}"/>
              </a:ext>
            </a:extLst>
          </p:cNvPr>
          <p:cNvSpPr/>
          <p:nvPr/>
        </p:nvSpPr>
        <p:spPr>
          <a:xfrm>
            <a:off x="7793455" y="1459255"/>
            <a:ext cx="2669004" cy="529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C9BE3A-505B-4373-9CDC-D85883F7C16B}"/>
              </a:ext>
            </a:extLst>
          </p:cNvPr>
          <p:cNvSpPr txBox="1"/>
          <p:nvPr/>
        </p:nvSpPr>
        <p:spPr>
          <a:xfrm>
            <a:off x="7572875" y="1462340"/>
            <a:ext cx="311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Neonatal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0EE64F-688D-413D-91DF-6889351A9CED}"/>
              </a:ext>
            </a:extLst>
          </p:cNvPr>
          <p:cNvSpPr txBox="1"/>
          <p:nvPr/>
        </p:nvSpPr>
        <p:spPr>
          <a:xfrm>
            <a:off x="7572873" y="2665999"/>
            <a:ext cx="311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Infantile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DAD378-3F58-49D1-9BF2-A0A735DA8B32}"/>
              </a:ext>
            </a:extLst>
          </p:cNvPr>
          <p:cNvSpPr txBox="1"/>
          <p:nvPr/>
        </p:nvSpPr>
        <p:spPr>
          <a:xfrm>
            <a:off x="7572873" y="3947324"/>
            <a:ext cx="311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Juvenile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09616D-5B1E-4F37-AF55-7A567B340148}"/>
              </a:ext>
            </a:extLst>
          </p:cNvPr>
          <p:cNvSpPr txBox="1"/>
          <p:nvPr/>
        </p:nvSpPr>
        <p:spPr>
          <a:xfrm>
            <a:off x="7572873" y="5217260"/>
            <a:ext cx="311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Adult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D1C4D1D-E5A4-4573-96EA-2C9249AE83E2}"/>
              </a:ext>
            </a:extLst>
          </p:cNvPr>
          <p:cNvSpPr/>
          <p:nvPr/>
        </p:nvSpPr>
        <p:spPr>
          <a:xfrm rot="16200000">
            <a:off x="4582525" y="3169822"/>
            <a:ext cx="4920920" cy="10597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B60E3D7-07B0-4F09-A8CD-244E31B30796}"/>
              </a:ext>
            </a:extLst>
          </p:cNvPr>
          <p:cNvSpPr/>
          <p:nvPr/>
        </p:nvSpPr>
        <p:spPr>
          <a:xfrm rot="5400000">
            <a:off x="8841036" y="3213279"/>
            <a:ext cx="4834006" cy="10597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68D7C-8F75-4D40-B840-A69988EA51C5}"/>
              </a:ext>
            </a:extLst>
          </p:cNvPr>
          <p:cNvSpPr txBox="1"/>
          <p:nvPr/>
        </p:nvSpPr>
        <p:spPr>
          <a:xfrm rot="5400000">
            <a:off x="4884579" y="3739591"/>
            <a:ext cx="437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Increasing Severity of Symptoms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6D3C69-87C4-40FE-AD8E-B5A560BCFDA6}"/>
              </a:ext>
            </a:extLst>
          </p:cNvPr>
          <p:cNvSpPr txBox="1"/>
          <p:nvPr/>
        </p:nvSpPr>
        <p:spPr>
          <a:xfrm rot="5400000">
            <a:off x="9068290" y="3978102"/>
            <a:ext cx="437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Increasing Life Expectancy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5109F3-660C-40CF-8A3D-286D95DB076A}"/>
              </a:ext>
            </a:extLst>
          </p:cNvPr>
          <p:cNvSpPr txBox="1"/>
          <p:nvPr/>
        </p:nvSpPr>
        <p:spPr>
          <a:xfrm>
            <a:off x="796090" y="1338184"/>
            <a:ext cx="49890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Demi" panose="020B0703020102020204" pitchFamily="34" charset="0"/>
              </a:rPr>
              <a:t>Neurodegenerative disorder characterized by Rosenthal Fibers.</a:t>
            </a:r>
          </a:p>
          <a:p>
            <a:endParaRPr lang="en-US" sz="3200" dirty="0">
              <a:latin typeface="Franklin Gothic Demi" panose="020B0703020102020204" pitchFamily="34" charset="0"/>
            </a:endParaRPr>
          </a:p>
          <a:p>
            <a:r>
              <a:rPr lang="en-US" sz="3200" dirty="0">
                <a:latin typeface="Franklin Gothic Demi" panose="020B0703020102020204" pitchFamily="34" charset="0"/>
              </a:rPr>
              <a:t>4 types of AD are recognized, and symptoms include destruction of myelin sheath, seizures, and developmental defects.</a:t>
            </a:r>
          </a:p>
        </p:txBody>
      </p:sp>
    </p:spTree>
    <p:extLst>
      <p:ext uri="{BB962C8B-B14F-4D97-AF65-F5344CB8AC3E}">
        <p14:creationId xmlns:p14="http://schemas.microsoft.com/office/powerpoint/2010/main" val="193951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B6CC-8576-45F8-8219-5ACE468E8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Franklin Gothic Demi" panose="020B0703020102020204" pitchFamily="34" charset="0"/>
              </a:rPr>
              <a:t>What mutation in GFAP causes Alexander Disease?</a:t>
            </a:r>
          </a:p>
        </p:txBody>
      </p:sp>
      <p:pic>
        <p:nvPicPr>
          <p:cNvPr id="4098" name="Picture 2" descr="Image result for two chromosomes">
            <a:extLst>
              <a:ext uri="{FF2B5EF4-FFF2-40B4-BE49-F238E27FC236}">
                <a16:creationId xmlns:a16="http://schemas.microsoft.com/office/drawing/2014/main" id="{7D0BA9A3-8935-4BB8-B11F-CAEC78702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0937" y="1690688"/>
            <a:ext cx="2129590" cy="37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675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wo chromosomes">
            <a:extLst>
              <a:ext uri="{FF2B5EF4-FFF2-40B4-BE49-F238E27FC236}">
                <a16:creationId xmlns:a16="http://schemas.microsoft.com/office/drawing/2014/main" id="{7D0BA9A3-8935-4BB8-B11F-CAEC78702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2894" y="1477193"/>
            <a:ext cx="2129590" cy="37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7AE58D57-8C3C-46DC-924E-4D86F4944147}"/>
              </a:ext>
            </a:extLst>
          </p:cNvPr>
          <p:cNvSpPr/>
          <p:nvPr/>
        </p:nvSpPr>
        <p:spPr>
          <a:xfrm>
            <a:off x="2002124" y="3636365"/>
            <a:ext cx="882316" cy="71634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7E2D8D-5CBB-4DC3-A392-BFEA1DA37E3A}"/>
              </a:ext>
            </a:extLst>
          </p:cNvPr>
          <p:cNvSpPr txBox="1"/>
          <p:nvPr/>
        </p:nvSpPr>
        <p:spPr>
          <a:xfrm>
            <a:off x="7449550" y="5606716"/>
            <a:ext cx="447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Demi" panose="020B0703020102020204" pitchFamily="34" charset="0"/>
              </a:rPr>
              <a:t>Overexpression of GFAP</a:t>
            </a:r>
          </a:p>
        </p:txBody>
      </p:sp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FD500BC6-496B-41F1-B634-EC441B5220B4}"/>
              </a:ext>
            </a:extLst>
          </p:cNvPr>
          <p:cNvSpPr/>
          <p:nvPr/>
        </p:nvSpPr>
        <p:spPr>
          <a:xfrm>
            <a:off x="3904244" y="2820353"/>
            <a:ext cx="3272589" cy="1148215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64DBB5-0472-459A-A244-0D3AA5EE976C}"/>
              </a:ext>
            </a:extLst>
          </p:cNvPr>
          <p:cNvSpPr txBox="1"/>
          <p:nvPr/>
        </p:nvSpPr>
        <p:spPr>
          <a:xfrm>
            <a:off x="4279227" y="3159311"/>
            <a:ext cx="25226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Franklin Gothic Demi" panose="020B0703020102020204" pitchFamily="34" charset="0"/>
              </a:rPr>
              <a:t>Results in G.O.F.</a:t>
            </a:r>
          </a:p>
        </p:txBody>
      </p:sp>
      <p:pic>
        <p:nvPicPr>
          <p:cNvPr id="5122" name="Picture 2" descr="Image result for GFAP overexpression alexander disease">
            <a:extLst>
              <a:ext uri="{FF2B5EF4-FFF2-40B4-BE49-F238E27FC236}">
                <a16:creationId xmlns:a16="http://schemas.microsoft.com/office/drawing/2014/main" id="{814056B3-D5B8-4C57-803D-A68E08EDA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7583" y="2258185"/>
            <a:ext cx="4473991" cy="321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3644FF-4DEE-4B6F-8730-1B41351C4C9A}"/>
              </a:ext>
            </a:extLst>
          </p:cNvPr>
          <p:cNvSpPr txBox="1"/>
          <p:nvPr/>
        </p:nvSpPr>
        <p:spPr>
          <a:xfrm>
            <a:off x="568368" y="5606716"/>
            <a:ext cx="4134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Demi" panose="020B0703020102020204" pitchFamily="34" charset="0"/>
              </a:rPr>
              <a:t>Dominant Mutation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A69042-F841-41C7-9926-D3D4F287C133}"/>
              </a:ext>
            </a:extLst>
          </p:cNvPr>
          <p:cNvSpPr/>
          <p:nvPr/>
        </p:nvSpPr>
        <p:spPr>
          <a:xfrm>
            <a:off x="10347158" y="2406316"/>
            <a:ext cx="1459831" cy="2855381"/>
          </a:xfrm>
          <a:prstGeom prst="roundRect">
            <a:avLst/>
          </a:prstGeom>
          <a:solidFill>
            <a:srgbClr val="FF0000">
              <a:alpha val="3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9E92029-33CF-4F58-B672-535E87EC6CB0}"/>
              </a:ext>
            </a:extLst>
          </p:cNvPr>
          <p:cNvSpPr txBox="1">
            <a:spLocks/>
          </p:cNvSpPr>
          <p:nvPr/>
        </p:nvSpPr>
        <p:spPr>
          <a:xfrm>
            <a:off x="0" y="97331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Franklin Gothic Demi" panose="020B0703020102020204" pitchFamily="34" charset="0"/>
              </a:rPr>
              <a:t>What mutation in GFAP causes Alexander Disease?</a:t>
            </a:r>
          </a:p>
        </p:txBody>
      </p:sp>
    </p:spTree>
    <p:extLst>
      <p:ext uri="{BB962C8B-B14F-4D97-AF65-F5344CB8AC3E}">
        <p14:creationId xmlns:p14="http://schemas.microsoft.com/office/powerpoint/2010/main" val="1394651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BC99C-CAE9-4D48-8AEC-A303F441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675" y="48654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Franklin Gothic Demi" panose="020B0703020102020204" pitchFamily="34" charset="0"/>
              </a:rPr>
              <a:t>GFAP is located at q21.31 on chromosome 17</a:t>
            </a:r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FFEC9C1C-2B6C-4C35-8F24-1250EB4C1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342523" y="-1328758"/>
            <a:ext cx="3506954" cy="106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7AA3D23-1C95-4DF1-A051-17400B3DA079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Franklin Gothic Demi" panose="020B0703020102020204" pitchFamily="34" charset="0"/>
              </a:rPr>
              <a:t>Where is GFAP located in humans?</a:t>
            </a:r>
            <a:endParaRPr lang="en-US" dirty="0">
              <a:latin typeface="Franklin Gothic Demi" panose="020B0703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DADF15-C80B-4A43-9ABB-915E0324A895}"/>
              </a:ext>
            </a:extLst>
          </p:cNvPr>
          <p:cNvSpPr/>
          <p:nvPr/>
        </p:nvSpPr>
        <p:spPr>
          <a:xfrm>
            <a:off x="6173475" y="3910094"/>
            <a:ext cx="1098884" cy="689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C9FED0-CB1C-489C-8245-EBBBDE459204}"/>
              </a:ext>
            </a:extLst>
          </p:cNvPr>
          <p:cNvSpPr/>
          <p:nvPr/>
        </p:nvSpPr>
        <p:spPr>
          <a:xfrm>
            <a:off x="760725" y="3543300"/>
            <a:ext cx="491834" cy="463216"/>
          </a:xfrm>
          <a:prstGeom prst="ellipse">
            <a:avLst/>
          </a:prstGeom>
          <a:solidFill>
            <a:srgbClr val="FF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5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37AF9-4C86-4E76-B8EB-BC449D097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 Gothic Demi" panose="020B0703020102020204" pitchFamily="34" charset="0"/>
              </a:rPr>
              <a:t>Where is GFAP expressed?</a:t>
            </a:r>
          </a:p>
        </p:txBody>
      </p:sp>
      <p:pic>
        <p:nvPicPr>
          <p:cNvPr id="3074" name="Picture 2" descr="Image result for brain pictures">
            <a:extLst>
              <a:ext uri="{FF2B5EF4-FFF2-40B4-BE49-F238E27FC236}">
                <a16:creationId xmlns:a16="http://schemas.microsoft.com/office/drawing/2014/main" id="{9CD6B7A8-8C3E-4057-8492-9B4D6854D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887" y="1542550"/>
            <a:ext cx="4842710" cy="387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strocytes images">
            <a:extLst>
              <a:ext uri="{FF2B5EF4-FFF2-40B4-BE49-F238E27FC236}">
                <a16:creationId xmlns:a16="http://schemas.microsoft.com/office/drawing/2014/main" id="{C150F4F3-13AC-42EA-9688-65336D6B3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302" y="1862137"/>
            <a:ext cx="69532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792A2A0-B330-4692-BEA1-ACE465BFF3E2}"/>
              </a:ext>
            </a:extLst>
          </p:cNvPr>
          <p:cNvSpPr txBox="1">
            <a:spLocks/>
          </p:cNvSpPr>
          <p:nvPr/>
        </p:nvSpPr>
        <p:spPr>
          <a:xfrm>
            <a:off x="170448" y="5268579"/>
            <a:ext cx="11851104" cy="1589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Franklin Gothic Demi" panose="020B0703020102020204" pitchFamily="34" charset="0"/>
              </a:rPr>
              <a:t>GFAP is expressed primarily in the brain in cells called </a:t>
            </a:r>
            <a:r>
              <a:rPr lang="en-US" sz="3200" dirty="0">
                <a:solidFill>
                  <a:srgbClr val="FF0000"/>
                </a:solidFill>
                <a:latin typeface="Franklin Gothic Demi" panose="020B0703020102020204" pitchFamily="34" charset="0"/>
              </a:rPr>
              <a:t>astrocytes</a:t>
            </a:r>
          </a:p>
        </p:txBody>
      </p:sp>
    </p:spTree>
    <p:extLst>
      <p:ext uri="{BB962C8B-B14F-4D97-AF65-F5344CB8AC3E}">
        <p14:creationId xmlns:p14="http://schemas.microsoft.com/office/powerpoint/2010/main" val="220798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C7938-D328-451D-BCC3-3712593E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87" y="-123146"/>
            <a:ext cx="11105225" cy="1325563"/>
          </a:xfrm>
        </p:spPr>
        <p:txBody>
          <a:bodyPr/>
          <a:lstStyle/>
          <a:p>
            <a:r>
              <a:rPr lang="en-US" dirty="0">
                <a:latin typeface="Franklin Gothic Demi" panose="020B0703020102020204" pitchFamily="34" charset="0"/>
              </a:rPr>
              <a:t>Is GFAP conserved among different species?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894DEE-2A61-4F6D-879B-E33D10C4F0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665" y="1012055"/>
            <a:ext cx="10012906" cy="5649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40B49A-ED68-4F84-8421-B167651A6D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45" y="1990947"/>
            <a:ext cx="1066665" cy="7225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904763-F12E-43FE-A817-325050AD12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35" y="4047423"/>
            <a:ext cx="912395" cy="6325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9A6D98-6865-4BBF-8C05-D309FCCC34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50" y="4920914"/>
            <a:ext cx="601579" cy="6015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D802E4-1A1E-4A47-A8A5-6908A12C90D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35" y="3057586"/>
            <a:ext cx="842627" cy="631157"/>
          </a:xfrm>
          <a:prstGeom prst="rect">
            <a:avLst/>
          </a:prstGeom>
        </p:spPr>
      </p:pic>
      <p:pic>
        <p:nvPicPr>
          <p:cNvPr id="2050" name="Picture 2" descr="Picture">
            <a:extLst>
              <a:ext uri="{FF2B5EF4-FFF2-40B4-BE49-F238E27FC236}">
                <a16:creationId xmlns:a16="http://schemas.microsoft.com/office/drawing/2014/main" id="{279DCDC6-7AA1-404C-BB35-1419B062F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761" y="978862"/>
            <a:ext cx="928904" cy="92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">
            <a:extLst>
              <a:ext uri="{FF2B5EF4-FFF2-40B4-BE49-F238E27FC236}">
                <a16:creationId xmlns:a16="http://schemas.microsoft.com/office/drawing/2014/main" id="{683F1CC7-A828-4A61-A722-7720D1208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7" y="5789504"/>
            <a:ext cx="1171508" cy="63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7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94DB01-19AC-472D-A409-019E65B49F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26" y="1847249"/>
            <a:ext cx="5631180" cy="4511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66AF59-6340-4BEE-BAF5-3E084BAED6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496" y="1847249"/>
            <a:ext cx="5775960" cy="454152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D1BDC64-B42A-42CA-92F5-A72405ED1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 Gothic Demi" panose="020B0703020102020204" pitchFamily="34" charset="0"/>
              </a:rPr>
              <a:t>Phylogeny of GFAP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8FD0CA-4714-4D60-93F3-B053B6062BB0}"/>
              </a:ext>
            </a:extLst>
          </p:cNvPr>
          <p:cNvSpPr txBox="1"/>
          <p:nvPr/>
        </p:nvSpPr>
        <p:spPr>
          <a:xfrm>
            <a:off x="200326" y="6224337"/>
            <a:ext cx="563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1: Maximum Likelihood Tree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466264-36AC-4749-ADD6-5731E9CBDBFB}"/>
              </a:ext>
            </a:extLst>
          </p:cNvPr>
          <p:cNvSpPr txBox="1"/>
          <p:nvPr/>
        </p:nvSpPr>
        <p:spPr>
          <a:xfrm>
            <a:off x="6360495" y="6224337"/>
            <a:ext cx="563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2: Minimum Evolution Tree</a:t>
            </a:r>
          </a:p>
        </p:txBody>
      </p:sp>
    </p:spTree>
    <p:extLst>
      <p:ext uri="{BB962C8B-B14F-4D97-AF65-F5344CB8AC3E}">
        <p14:creationId xmlns:p14="http://schemas.microsoft.com/office/powerpoint/2010/main" val="100588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80885-017E-41ED-B137-986CCF38E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 Gothic Demi" panose="020B0703020102020204" pitchFamily="34" charset="0"/>
              </a:rPr>
              <a:t>What is the Gene Ontology of GFAP?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99BF0-96FB-4050-AEC6-DEA3E0646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116" y="2149642"/>
            <a:ext cx="3092116" cy="38669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Identical Protein </a:t>
            </a:r>
            <a:r>
              <a:rPr lang="en-US" dirty="0" err="1"/>
              <a:t>Bindng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Integrin binding</a:t>
            </a:r>
          </a:p>
          <a:p>
            <a:pPr marL="0" indent="0">
              <a:buNone/>
            </a:pPr>
            <a:r>
              <a:rPr lang="en-US" dirty="0"/>
              <a:t>Kinase Binding</a:t>
            </a:r>
          </a:p>
          <a:p>
            <a:pPr marL="0" indent="0">
              <a:buNone/>
            </a:pPr>
            <a:r>
              <a:rPr lang="en-US" dirty="0"/>
              <a:t>Cytoskeleton structural constituent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772836-C274-4691-86FD-95AAB63E5C3F}"/>
              </a:ext>
            </a:extLst>
          </p:cNvPr>
          <p:cNvSpPr txBox="1">
            <a:spLocks/>
          </p:cNvSpPr>
          <p:nvPr/>
        </p:nvSpPr>
        <p:spPr>
          <a:xfrm>
            <a:off x="8414084" y="2149642"/>
            <a:ext cx="3060032" cy="386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Intermediate filament</a:t>
            </a:r>
          </a:p>
          <a:p>
            <a:pPr marL="0" indent="0">
              <a:buNone/>
            </a:pPr>
            <a:r>
              <a:rPr lang="en-US" dirty="0"/>
              <a:t>Astrocyte end-foot</a:t>
            </a:r>
          </a:p>
          <a:p>
            <a:pPr marL="0" indent="0">
              <a:buNone/>
            </a:pPr>
            <a:r>
              <a:rPr lang="en-US" dirty="0"/>
              <a:t>Cell body</a:t>
            </a:r>
          </a:p>
          <a:p>
            <a:pPr marL="0" indent="0">
              <a:buNone/>
            </a:pPr>
            <a:r>
              <a:rPr lang="en-US" dirty="0"/>
              <a:t>Myelin Sheath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3135D8-864D-417E-94A3-82C69F1860E0}"/>
              </a:ext>
            </a:extLst>
          </p:cNvPr>
          <p:cNvSpPr txBox="1">
            <a:spLocks/>
          </p:cNvSpPr>
          <p:nvPr/>
        </p:nvSpPr>
        <p:spPr>
          <a:xfrm>
            <a:off x="4565984" y="2149642"/>
            <a:ext cx="3060032" cy="3866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Astrocyte </a:t>
            </a:r>
            <a:r>
              <a:rPr lang="en-US" dirty="0" err="1"/>
              <a:t>Developent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Long-term synaptic potentiation</a:t>
            </a:r>
          </a:p>
          <a:p>
            <a:pPr marL="0" indent="0">
              <a:buNone/>
            </a:pPr>
            <a:r>
              <a:rPr lang="en-US" dirty="0"/>
              <a:t>Neuron projection regeneration</a:t>
            </a:r>
          </a:p>
          <a:p>
            <a:pPr marL="0" indent="0">
              <a:buNone/>
            </a:pPr>
            <a:r>
              <a:rPr lang="en-US" dirty="0"/>
              <a:t>Regulation of protein complex assembly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D28E1C-170A-467F-9C92-1A3F7ADFAA90}"/>
              </a:ext>
            </a:extLst>
          </p:cNvPr>
          <p:cNvSpPr/>
          <p:nvPr/>
        </p:nvSpPr>
        <p:spPr>
          <a:xfrm>
            <a:off x="838200" y="1556084"/>
            <a:ext cx="3092116" cy="44917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724B33-755F-41C6-BB13-BC32E73E8309}"/>
              </a:ext>
            </a:extLst>
          </p:cNvPr>
          <p:cNvSpPr/>
          <p:nvPr/>
        </p:nvSpPr>
        <p:spPr>
          <a:xfrm>
            <a:off x="4559968" y="1547185"/>
            <a:ext cx="3092116" cy="44917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ED0634E-C4B8-4ABA-8885-EB6EAB91C367}"/>
              </a:ext>
            </a:extLst>
          </p:cNvPr>
          <p:cNvSpPr/>
          <p:nvPr/>
        </p:nvSpPr>
        <p:spPr>
          <a:xfrm>
            <a:off x="8414084" y="1556084"/>
            <a:ext cx="3092116" cy="44917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20E48B-1A35-4B76-B6A1-9A02167831CF}"/>
              </a:ext>
            </a:extLst>
          </p:cNvPr>
          <p:cNvSpPr txBox="1"/>
          <p:nvPr/>
        </p:nvSpPr>
        <p:spPr>
          <a:xfrm>
            <a:off x="1098884" y="1556084"/>
            <a:ext cx="290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Molecular Function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87B92-70ED-4831-AB5F-785E739BA7E4}"/>
              </a:ext>
            </a:extLst>
          </p:cNvPr>
          <p:cNvSpPr txBox="1"/>
          <p:nvPr/>
        </p:nvSpPr>
        <p:spPr>
          <a:xfrm>
            <a:off x="4995110" y="1534699"/>
            <a:ext cx="290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Biological Process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996D8E-85F9-441A-A235-D3BFD7D39D13}"/>
              </a:ext>
            </a:extLst>
          </p:cNvPr>
          <p:cNvSpPr txBox="1"/>
          <p:nvPr/>
        </p:nvSpPr>
        <p:spPr>
          <a:xfrm>
            <a:off x="8598568" y="1556084"/>
            <a:ext cx="290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Cellular Component</a:t>
            </a:r>
          </a:p>
        </p:txBody>
      </p:sp>
    </p:spTree>
    <p:extLst>
      <p:ext uri="{BB962C8B-B14F-4D97-AF65-F5344CB8AC3E}">
        <p14:creationId xmlns:p14="http://schemas.microsoft.com/office/powerpoint/2010/main" val="2484411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589</Words>
  <Application>Microsoft Office PowerPoint</Application>
  <PresentationFormat>Widescreen</PresentationFormat>
  <Paragraphs>107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Franklin Gothic </vt:lpstr>
      <vt:lpstr>Franklin Gothic Demi</vt:lpstr>
      <vt:lpstr>Office Theme</vt:lpstr>
      <vt:lpstr>By Austin Pier</vt:lpstr>
      <vt:lpstr>What is Alexander Disease and what are the symptoms?</vt:lpstr>
      <vt:lpstr>What mutation in GFAP causes Alexander Disease?</vt:lpstr>
      <vt:lpstr>PowerPoint Presentation</vt:lpstr>
      <vt:lpstr>GFAP is located at q21.31 on chromosome 17</vt:lpstr>
      <vt:lpstr>Where is GFAP expressed?</vt:lpstr>
      <vt:lpstr>Is GFAP conserved among different species?</vt:lpstr>
      <vt:lpstr>Phylogeny of GFAP</vt:lpstr>
      <vt:lpstr>What is the Gene Ontology of GFAP?</vt:lpstr>
      <vt:lpstr>Which Proteins does GFAP interact with?</vt:lpstr>
      <vt:lpstr>Which interaction was the focus of my specific aims?</vt:lpstr>
      <vt:lpstr>Gap in Knowledge</vt:lpstr>
      <vt:lpstr>What is the primary goal?  To determine the role of GFAP in myelin sheath maintenance and myelination.</vt:lpstr>
      <vt:lpstr>Aim 1: Identify conserved amino acid sites for prion proteins</vt:lpstr>
      <vt:lpstr>Aim 1: Identify conserved amino acid sites for prion proteins</vt:lpstr>
      <vt:lpstr>Aim 1: Identify conserved amino acid sites for prion proteins</vt:lpstr>
      <vt:lpstr>Aim 1: Identify conserved amino acid sites for prion proteins</vt:lpstr>
      <vt:lpstr>Work Cited: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Austin</dc:creator>
  <cp:lastModifiedBy>Austin</cp:lastModifiedBy>
  <cp:revision>27</cp:revision>
  <dcterms:created xsi:type="dcterms:W3CDTF">2018-03-15T05:26:53Z</dcterms:created>
  <dcterms:modified xsi:type="dcterms:W3CDTF">2018-04-06T06:46:38Z</dcterms:modified>
</cp:coreProperties>
</file>