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6" r:id="rId4"/>
    <p:sldId id="295" r:id="rId5"/>
    <p:sldId id="271" r:id="rId6"/>
    <p:sldId id="274" r:id="rId7"/>
    <p:sldId id="263" r:id="rId8"/>
    <p:sldId id="272" r:id="rId9"/>
    <p:sldId id="259" r:id="rId10"/>
    <p:sldId id="264" r:id="rId11"/>
    <p:sldId id="261" r:id="rId12"/>
    <p:sldId id="298" r:id="rId13"/>
    <p:sldId id="297" r:id="rId14"/>
    <p:sldId id="265" r:id="rId15"/>
    <p:sldId id="266" r:id="rId16"/>
    <p:sldId id="300" r:id="rId17"/>
    <p:sldId id="267" r:id="rId18"/>
    <p:sldId id="278" r:id="rId19"/>
    <p:sldId id="279" r:id="rId20"/>
    <p:sldId id="276" r:id="rId21"/>
    <p:sldId id="289" r:id="rId22"/>
    <p:sldId id="290" r:id="rId23"/>
    <p:sldId id="304" r:id="rId24"/>
    <p:sldId id="288" r:id="rId25"/>
    <p:sldId id="292" r:id="rId26"/>
    <p:sldId id="293" r:id="rId27"/>
    <p:sldId id="294" r:id="rId28"/>
    <p:sldId id="302" r:id="rId29"/>
    <p:sldId id="301" r:id="rId30"/>
    <p:sldId id="303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AF3"/>
    <a:srgbClr val="D92FCD"/>
    <a:srgbClr val="FFFFFF"/>
    <a:srgbClr val="FF33CC"/>
    <a:srgbClr val="E1CCF0"/>
    <a:srgbClr val="D6BBEB"/>
    <a:srgbClr val="EFA7EA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140" autoAdjust="0"/>
  </p:normalViewPr>
  <p:slideViewPr>
    <p:cSldViewPr snapToGrid="0">
      <p:cViewPr varScale="1">
        <p:scale>
          <a:sx n="81" d="100"/>
          <a:sy n="81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D92C-B15F-4863-950A-7ABDBEA386C2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20-F833-4715-9BCF-524750E53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Hypohesis</a:t>
            </a:r>
            <a:r>
              <a:rPr lang="en-US" dirty="0"/>
              <a:t> for gap in knowledge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https://www.logomyway.com/contestView.php?contestId=9400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https://media-nature-com.ezproxy.library.wisc.edu/original/nature-assets/nm/journal/v11/n1/extref/nm1163-S3.pdf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https://www.biologicscorp.com/blog/methods-for-detection-and-analysis-of-protein-protein-interactions/</a:t>
            </a:r>
          </a:p>
          <a:p>
            <a:r>
              <a:rPr lang="en-US" dirty="0"/>
              <a:t>http://www.biochemsoctrans.org/content/38/4/883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4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C0D2-C751-4B3E-84EC-30B730C36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FBE4A-9A65-4CBC-8858-67CAE3441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A54B3-B9E5-4C14-808A-3B96DF96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8CCB-5FB3-4433-B173-BFD4A9C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F3E6-6747-4BDC-A28D-38DCC2F1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3E50-37C4-4D2C-BD62-349BEE1A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736EB-8E33-4D57-8733-D58F86C28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EF3E-CE7D-4065-9F16-756F99EE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CAF1-9598-44E0-B56B-90FBABFC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3C0C-1B6F-44B4-B9BB-0EFC0C2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F15FF-2CE5-47F1-8762-9EABA72B3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021D3-A496-4553-AC5F-0FB05E7F9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42A1D-CD6B-4EA5-950F-9DCD8AE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BD2ED-1E57-4B32-93CE-400E4466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4D79-4F83-4FBF-AA77-F3402572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45BC-5DFD-4CB5-819D-DCBF49AA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854C-F481-4024-981D-74BB18E4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4A84-A589-40B8-803B-E9FEC3A4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CFA44-8012-4CCA-8D20-C3BCEE56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B248-615B-4C79-95A2-A3D8C962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878A-939E-4862-83FF-76C2684F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FD69F-66F8-44A2-8FA6-54AB8A64E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C50A-CAA9-4DC7-8652-BA140306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1E75-1E77-4E67-AE9A-B8BA88C7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B6F1-7F83-4863-9B5F-6523748F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0D28-00C8-4068-AED0-602AB3F2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3856-C5EB-4A25-9587-3E9620F8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DF4B-CB93-489F-BA55-B05E34BA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0919B-0BF2-4FDB-9030-F06031F5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B6358-F7C7-49A2-9D9C-9A72C371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9FA8-CC8A-436F-B7AE-9E6C047F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4709-B3D4-4D27-B27F-E62B3BC1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95AB9-C76A-4B23-AE70-7D36C22A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E9CFD-903C-4B66-B96C-ECACFCB5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FC1CC-B946-4BD4-93F0-2C76DE85B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5019B-BA22-4079-AD1D-96DDF33BB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37B12-3DA8-4C55-A513-C96723A2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62B31-6AA1-4E0D-98A1-C9A784F6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4EBB3-B491-4647-927C-80CE726F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63CD-1F1C-4CCC-9C5F-DB372E73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DB171-92E4-4389-AABA-65405573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06D31-29C0-4432-B746-6FDDEFF8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E25C1-2057-4D6C-A1FE-3649FE64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98964-C509-4715-AB56-22A789E3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166B5-5E63-474E-BDCB-A1281C22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CC0DA-5A9F-4ED1-BB7E-C21D3C7A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5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7A35-3583-48C5-8873-B25441C1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E1D2-8812-4D46-9274-3110037A1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AAE0E-D6D2-47D0-BF76-73CBE88B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D9FD1-B7AA-49EE-85B1-0C1F1A35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08349-90ED-40F9-A89A-C7037C61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CD129-6FA7-4E57-8E95-92885BBC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81A1-D8E2-40BA-BC49-51487B8A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52354-8395-4DCC-8AA5-83D519F6A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12F66-CB8F-454F-BACE-B6E317AB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6AADC-4AB0-44EA-A311-E5EB4E70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8CC37-E691-4B24-8DC5-C7838CC8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6D8B8-DD56-47A4-B593-B3F37219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B01A0-855B-4708-957C-98C0F7A5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58F4C-9291-49AE-AC3A-4A66F4D0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BA2F-EC1E-44CA-8BF8-1095C7AFB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01EE-679F-4E30-80E9-FF6A8ADA87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D10EF-5680-45F1-9C1F-76DB45DC6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99E8-FA5C-4DED-975D-526FCBF91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books/NBK1172/" TargetMode="External"/><Relationship Id="rId13" Type="http://schemas.openxmlformats.org/officeDocument/2006/relationships/hyperlink" Target="http://www.ncbi.nlm.nih.gov/pubmed/21988835" TargetMode="External"/><Relationship Id="rId18" Type="http://schemas.openxmlformats.org/officeDocument/2006/relationships/hyperlink" Target="https://radiopaedia.org/cases/normal-brain-mri-6" TargetMode="External"/><Relationship Id="rId3" Type="http://schemas.openxmlformats.org/officeDocument/2006/relationships/hyperlink" Target="https://www.ncbi.nlm.nih.gov/pubmed/10037578" TargetMode="External"/><Relationship Id="rId7" Type="http://schemas.openxmlformats.org/officeDocument/2006/relationships/hyperlink" Target="https://doi.org/10.1055/s-2000-7479" TargetMode="External"/><Relationship Id="rId12" Type="http://schemas.openxmlformats.org/officeDocument/2006/relationships/hyperlink" Target="http://genetics564.weebly.com/homology--phylogeny.html" TargetMode="External"/><Relationship Id="rId17" Type="http://schemas.openxmlformats.org/officeDocument/2006/relationships/hyperlink" Target="https://www.google.com/search?q=myelin+sheath+degeneration&amp;safe=off&amp;source=lnms&amp;tbm=isch&amp;sa=X&amp;ved=0ahUKEwitqaPNpqTaAhUNCXwKHfeUBC0Q_AUICigB&amp;biw=614&amp;bih=572#imgrc=qkEsrFYDauG7DM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ghr.nlm.nih.gov/gene/GFAP#location" TargetMode="External"/><Relationship Id="rId20" Type="http://schemas.openxmlformats.org/officeDocument/2006/relationships/hyperlink" Target="https://www.nature.com/articles/s41598-017-03024-0/figures/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nm0205-233c" TargetMode="External"/><Relationship Id="rId11" Type="http://schemas.openxmlformats.org/officeDocument/2006/relationships/hyperlink" Target="https://doi.org/10.1002/0471250953.bi0301s42" TargetMode="External"/><Relationship Id="rId5" Type="http://schemas.openxmlformats.org/officeDocument/2006/relationships/hyperlink" Target="https://doi.org/10.1186/s40478-017-0425-9" TargetMode="External"/><Relationship Id="rId15" Type="http://schemas.openxmlformats.org/officeDocument/2006/relationships/hyperlink" Target="https://www.google.com/search?safe=off&amp;tbm=isch&amp;q=neuron+background&amp;chips=q:neuron+background,g_3:desktop&amp;sa=X&amp;ved=0ahUKEwix_amhoqLaAhUJ7Z8KHYUWAqwQ4lYILCgA&amp;biw=1229&amp;bih=587&amp;dpr=1.56#imgrc=96n9iQnbWt5YJM" TargetMode="External"/><Relationship Id="rId10" Type="http://schemas.openxmlformats.org/officeDocument/2006/relationships/hyperlink" Target="https://www.ncbi.nlm.nih.gov/pmc/articles/PMC3820096/" TargetMode="External"/><Relationship Id="rId19" Type="http://schemas.openxmlformats.org/officeDocument/2006/relationships/hyperlink" Target="https://www-annualreviews-org.ezproxy.library.wisc.edu/na101/home/literatum/publisher/ar/journals/content/pathmechdis/2017/pathmechdis.2017.12.issue-1/annurev-pathol-052016-100218/20170125/images/large/pm120131.f2.jpeg" TargetMode="External"/><Relationship Id="rId4" Type="http://schemas.openxmlformats.org/officeDocument/2006/relationships/hyperlink" Target="https://doi.org/10.1002/ana.10375" TargetMode="External"/><Relationship Id="rId9" Type="http://schemas.openxmlformats.org/officeDocument/2006/relationships/hyperlink" Target="http://blast.ncbi.nlm.nih.gov/Blast.cgi" TargetMode="External"/><Relationship Id="rId14" Type="http://schemas.openxmlformats.org/officeDocument/2006/relationships/hyperlink" Target="http://genetics564.weebly.com/motif--domain-discover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BCBFB-77D7-45C9-AA7D-F7CB7DD2E9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18216-15DB-4577-9D05-0BC9A2E4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33" y="1270648"/>
            <a:ext cx="3618391" cy="21583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By: Austin Pier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F4B797-7DBB-4D8B-90A5-D2A86DEE6A9B}"/>
              </a:ext>
            </a:extLst>
          </p:cNvPr>
          <p:cNvSpPr txBox="1">
            <a:spLocks/>
          </p:cNvSpPr>
          <p:nvPr/>
        </p:nvSpPr>
        <p:spPr>
          <a:xfrm>
            <a:off x="475695" y="-191949"/>
            <a:ext cx="5766786" cy="254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Alexander Disease and GFAP</a:t>
            </a:r>
          </a:p>
        </p:txBody>
      </p:sp>
      <p:pic>
        <p:nvPicPr>
          <p:cNvPr id="7170" name="Picture 2" descr="UW logo, flush, reversed">
            <a:extLst>
              <a:ext uri="{FF2B5EF4-FFF2-40B4-BE49-F238E27FC236}">
                <a16:creationId xmlns:a16="http://schemas.microsoft.com/office/drawing/2014/main" id="{9CD4BC83-14C8-4E71-92B7-4FF7586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" y="3627670"/>
            <a:ext cx="4689709" cy="28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3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CBB9A-8457-4A69-A45D-4E85B7B0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520262"/>
            <a:ext cx="10689547" cy="61754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D1BDC64-B42A-42CA-92F5-A72405ED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2" y="-55179"/>
            <a:ext cx="5218386" cy="398079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GFAP is most closely conserved among </a:t>
            </a:r>
            <a:r>
              <a:rPr lang="en-US" sz="3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vertebrates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03E70-C35E-4DE1-9852-DE04590AFCC4}"/>
              </a:ext>
            </a:extLst>
          </p:cNvPr>
          <p:cNvSpPr/>
          <p:nvPr/>
        </p:nvSpPr>
        <p:spPr>
          <a:xfrm>
            <a:off x="5391808" y="378372"/>
            <a:ext cx="6322498" cy="5218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0885-017E-41ED-B137-986CCF38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What is the Gene Ontology of GFAP?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9BF0-96FB-4050-AEC6-DEA3E064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6" y="2149642"/>
            <a:ext cx="3092116" cy="3866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Protein Binding</a:t>
            </a:r>
          </a:p>
          <a:p>
            <a:pPr marL="0" indent="0">
              <a:buNone/>
            </a:pPr>
            <a:r>
              <a:rPr lang="en-US" dirty="0"/>
              <a:t>Cytoskeleton structural constituent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772836-C274-4691-86FD-95AAB63E5C3F}"/>
              </a:ext>
            </a:extLst>
          </p:cNvPr>
          <p:cNvSpPr txBox="1">
            <a:spLocks/>
          </p:cNvSpPr>
          <p:nvPr/>
        </p:nvSpPr>
        <p:spPr>
          <a:xfrm>
            <a:off x="8414084" y="2149642"/>
            <a:ext cx="3060032" cy="386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Intermediate filament</a:t>
            </a:r>
          </a:p>
          <a:p>
            <a:pPr marL="0" indent="0">
              <a:buNone/>
            </a:pPr>
            <a:r>
              <a:rPr lang="en-US" dirty="0"/>
              <a:t>Cytosol</a:t>
            </a:r>
          </a:p>
          <a:p>
            <a:pPr marL="0" indent="0">
              <a:buNone/>
            </a:pPr>
            <a:r>
              <a:rPr lang="en-US" dirty="0"/>
              <a:t>Cytoplasm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135D8-864D-417E-94A3-82C69F1860E0}"/>
              </a:ext>
            </a:extLst>
          </p:cNvPr>
          <p:cNvSpPr txBox="1">
            <a:spLocks/>
          </p:cNvSpPr>
          <p:nvPr/>
        </p:nvSpPr>
        <p:spPr>
          <a:xfrm>
            <a:off x="4565984" y="2149642"/>
            <a:ext cx="3060032" cy="386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Regulation of neurotransmitter uptake</a:t>
            </a:r>
          </a:p>
          <a:p>
            <a:pPr marL="0" indent="0">
              <a:buNone/>
            </a:pPr>
            <a:r>
              <a:rPr lang="en-US" dirty="0"/>
              <a:t>Astrocyte development</a:t>
            </a:r>
          </a:p>
          <a:p>
            <a:pPr marL="0" indent="0">
              <a:buNone/>
            </a:pPr>
            <a:r>
              <a:rPr lang="en-US" dirty="0"/>
              <a:t>Regulation of neuron projection development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D28E1C-170A-467F-9C92-1A3F7ADFAA90}"/>
              </a:ext>
            </a:extLst>
          </p:cNvPr>
          <p:cNvSpPr/>
          <p:nvPr/>
        </p:nvSpPr>
        <p:spPr>
          <a:xfrm>
            <a:off x="838200" y="1556084"/>
            <a:ext cx="3092116" cy="4491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724B33-755F-41C6-BB13-BC32E73E8309}"/>
              </a:ext>
            </a:extLst>
          </p:cNvPr>
          <p:cNvSpPr/>
          <p:nvPr/>
        </p:nvSpPr>
        <p:spPr>
          <a:xfrm>
            <a:off x="4559968" y="1547185"/>
            <a:ext cx="3092116" cy="4491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D0634E-C4B8-4ABA-8885-EB6EAB91C367}"/>
              </a:ext>
            </a:extLst>
          </p:cNvPr>
          <p:cNvSpPr/>
          <p:nvPr/>
        </p:nvSpPr>
        <p:spPr>
          <a:xfrm>
            <a:off x="8414084" y="1556084"/>
            <a:ext cx="3092116" cy="4491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0E48B-1A35-4B76-B6A1-9A02167831CF}"/>
              </a:ext>
            </a:extLst>
          </p:cNvPr>
          <p:cNvSpPr txBox="1"/>
          <p:nvPr/>
        </p:nvSpPr>
        <p:spPr>
          <a:xfrm>
            <a:off x="1098884" y="1556084"/>
            <a:ext cx="290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Molecular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7B92-70ED-4831-AB5F-785E739BA7E4}"/>
              </a:ext>
            </a:extLst>
          </p:cNvPr>
          <p:cNvSpPr txBox="1"/>
          <p:nvPr/>
        </p:nvSpPr>
        <p:spPr>
          <a:xfrm>
            <a:off x="4995110" y="1534699"/>
            <a:ext cx="290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Biological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96D8E-85F9-441A-A235-D3BFD7D39D13}"/>
              </a:ext>
            </a:extLst>
          </p:cNvPr>
          <p:cNvSpPr txBox="1"/>
          <p:nvPr/>
        </p:nvSpPr>
        <p:spPr>
          <a:xfrm>
            <a:off x="8598568" y="1556084"/>
            <a:ext cx="290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Cellular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E3B290-45F2-416E-B8DD-DA2EAA21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68" y="4181375"/>
            <a:ext cx="3060032" cy="2241081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B8286AE-184C-41F0-91B0-3F371015F27E}"/>
              </a:ext>
            </a:extLst>
          </p:cNvPr>
          <p:cNvSpPr/>
          <p:nvPr/>
        </p:nvSpPr>
        <p:spPr>
          <a:xfrm>
            <a:off x="806116" y="5001083"/>
            <a:ext cx="816077" cy="80624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37D27B-01F9-4CAC-9165-EC67E3A1BCB7}"/>
              </a:ext>
            </a:extLst>
          </p:cNvPr>
          <p:cNvSpPr/>
          <p:nvPr/>
        </p:nvSpPr>
        <p:spPr>
          <a:xfrm>
            <a:off x="1208964" y="4730404"/>
            <a:ext cx="648929" cy="620961"/>
          </a:xfrm>
          <a:prstGeom prst="ellipse">
            <a:avLst/>
          </a:prstGeom>
          <a:solidFill>
            <a:srgbClr val="F6CA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FB1E3F-BA08-4B33-AEEA-2961E2C05237}"/>
              </a:ext>
            </a:extLst>
          </p:cNvPr>
          <p:cNvSpPr/>
          <p:nvPr/>
        </p:nvSpPr>
        <p:spPr>
          <a:xfrm>
            <a:off x="1351029" y="5202087"/>
            <a:ext cx="1033229" cy="449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F26194-09F5-4AE6-B91D-B4E37C2AE96B}"/>
              </a:ext>
            </a:extLst>
          </p:cNvPr>
          <p:cNvSpPr/>
          <p:nvPr/>
        </p:nvSpPr>
        <p:spPr>
          <a:xfrm>
            <a:off x="3087309" y="4700795"/>
            <a:ext cx="1033229" cy="449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54A55-0AB9-44F3-BC47-004A6897339C}"/>
              </a:ext>
            </a:extLst>
          </p:cNvPr>
          <p:cNvSpPr/>
          <p:nvPr/>
        </p:nvSpPr>
        <p:spPr>
          <a:xfrm>
            <a:off x="2473151" y="4574495"/>
            <a:ext cx="1033229" cy="449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60B2B-9766-42CE-B8F9-6D10B54405EB}"/>
              </a:ext>
            </a:extLst>
          </p:cNvPr>
          <p:cNvSpPr txBox="1"/>
          <p:nvPr/>
        </p:nvSpPr>
        <p:spPr>
          <a:xfrm>
            <a:off x="2631502" y="4614806"/>
            <a:ext cx="82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GFAP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B1524-0FCD-4FA2-95F4-EC3B3ADE032C}"/>
              </a:ext>
            </a:extLst>
          </p:cNvPr>
          <p:cNvSpPr txBox="1"/>
          <p:nvPr/>
        </p:nvSpPr>
        <p:spPr>
          <a:xfrm>
            <a:off x="3462669" y="4741106"/>
            <a:ext cx="82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GFAP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1F235D-8D8D-4D32-B2BA-27E810034214}"/>
              </a:ext>
            </a:extLst>
          </p:cNvPr>
          <p:cNvSpPr txBox="1"/>
          <p:nvPr/>
        </p:nvSpPr>
        <p:spPr>
          <a:xfrm>
            <a:off x="1542436" y="5242398"/>
            <a:ext cx="82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GFAP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F6EBA-A147-45B4-86BA-33528054FA06}"/>
              </a:ext>
            </a:extLst>
          </p:cNvPr>
          <p:cNvSpPr txBox="1"/>
          <p:nvPr/>
        </p:nvSpPr>
        <p:spPr>
          <a:xfrm>
            <a:off x="1058215" y="5330973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41F17-F7FE-40B6-BB68-06D2B2E4B7E5}"/>
              </a:ext>
            </a:extLst>
          </p:cNvPr>
          <p:cNvSpPr txBox="1"/>
          <p:nvPr/>
        </p:nvSpPr>
        <p:spPr>
          <a:xfrm>
            <a:off x="1357887" y="4816417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8441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155-F09B-4004-A6EC-F6C96F6B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267849"/>
            <a:ext cx="1197972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How does Alexander Disease effect human astrocyte morphology?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4B804-ED89-4EC3-9776-AE379E308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 b="53527"/>
          <a:stretch/>
        </p:blipFill>
        <p:spPr bwMode="auto">
          <a:xfrm>
            <a:off x="8861638" y="1962999"/>
            <a:ext cx="2589718" cy="29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69B97-FC24-4398-92E2-3FD445C9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7" b="53527"/>
          <a:stretch/>
        </p:blipFill>
        <p:spPr bwMode="auto">
          <a:xfrm>
            <a:off x="4432569" y="1962999"/>
            <a:ext cx="4421229" cy="29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2" descr="Related image">
            <a:extLst>
              <a:ext uri="{FF2B5EF4-FFF2-40B4-BE49-F238E27FC236}">
                <a16:creationId xmlns:a16="http://schemas.microsoft.com/office/drawing/2014/main" id="{DFF09E79-1475-405E-B69D-4CAA79F7A6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mage result for stained human astrocytes white matter">
            <a:extLst>
              <a:ext uri="{FF2B5EF4-FFF2-40B4-BE49-F238E27FC236}">
                <a16:creationId xmlns:a16="http://schemas.microsoft.com/office/drawing/2014/main" id="{5114578F-1573-4CF5-862A-838F7B231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25235" r="28277" b="14695"/>
          <a:stretch/>
        </p:blipFill>
        <p:spPr bwMode="auto">
          <a:xfrm>
            <a:off x="1008140" y="1905808"/>
            <a:ext cx="2524319" cy="30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47897-943E-4527-8DD6-51F9930FD592}"/>
              </a:ext>
            </a:extLst>
          </p:cNvPr>
          <p:cNvSpPr txBox="1"/>
          <p:nvPr/>
        </p:nvSpPr>
        <p:spPr>
          <a:xfrm>
            <a:off x="1008140" y="5029199"/>
            <a:ext cx="261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Normal Human Astrocytes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45F74-E6EC-474F-8EFF-7C5B93AE92FF}"/>
              </a:ext>
            </a:extLst>
          </p:cNvPr>
          <p:cNvSpPr txBox="1"/>
          <p:nvPr/>
        </p:nvSpPr>
        <p:spPr>
          <a:xfrm>
            <a:off x="6477719" y="5029199"/>
            <a:ext cx="3609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Human Astrocytes in Alexander Disease</a:t>
            </a:r>
          </a:p>
        </p:txBody>
      </p:sp>
    </p:spTree>
    <p:extLst>
      <p:ext uri="{BB962C8B-B14F-4D97-AF65-F5344CB8AC3E}">
        <p14:creationId xmlns:p14="http://schemas.microsoft.com/office/powerpoint/2010/main" val="95288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00EE-1406-499C-8E46-BE72471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97" y="264905"/>
            <a:ext cx="12002703" cy="132556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Franklin Gothic Demi" panose="020B0703020102020204" pitchFamily="34" charset="0"/>
              </a:rPr>
              <a:t>How does Alexander disease effect astrocyte function? </a:t>
            </a:r>
          </a:p>
        </p:txBody>
      </p:sp>
      <p:pic>
        <p:nvPicPr>
          <p:cNvPr id="8194" name="Picture 2" descr="Image result for astrocyte cartoon glutamate uptake">
            <a:extLst>
              <a:ext uri="{FF2B5EF4-FFF2-40B4-BE49-F238E27FC236}">
                <a16:creationId xmlns:a16="http://schemas.microsoft.com/office/drawing/2014/main" id="{D271BFD8-5AE3-4BD1-AB32-BFBBEDAE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7" y="1845178"/>
            <a:ext cx="5259002" cy="34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strocyte cartoon glutamate uptake">
            <a:extLst>
              <a:ext uri="{FF2B5EF4-FFF2-40B4-BE49-F238E27FC236}">
                <a16:creationId xmlns:a16="http://schemas.microsoft.com/office/drawing/2014/main" id="{3F139A29-353D-41CD-AFF7-14B2F765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2" y="1927508"/>
            <a:ext cx="5132613" cy="33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442439CF-E6E2-456A-93E1-A8B7BB342481}"/>
              </a:ext>
            </a:extLst>
          </p:cNvPr>
          <p:cNvSpPr/>
          <p:nvPr/>
        </p:nvSpPr>
        <p:spPr>
          <a:xfrm>
            <a:off x="5509552" y="3599199"/>
            <a:ext cx="1172896" cy="444900"/>
          </a:xfrm>
          <a:prstGeom prst="notchedRightArrow">
            <a:avLst/>
          </a:prstGeom>
          <a:solidFill>
            <a:srgbClr val="D92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E0F09E01-E16A-404F-8C57-2FF0FC53374F}"/>
              </a:ext>
            </a:extLst>
          </p:cNvPr>
          <p:cNvSpPr/>
          <p:nvPr/>
        </p:nvSpPr>
        <p:spPr>
          <a:xfrm>
            <a:off x="8719458" y="3429000"/>
            <a:ext cx="408214" cy="4583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A495699-DC35-4043-93C7-DD664B30273F}"/>
              </a:ext>
            </a:extLst>
          </p:cNvPr>
          <p:cNvSpPr/>
          <p:nvPr/>
        </p:nvSpPr>
        <p:spPr>
          <a:xfrm>
            <a:off x="8784773" y="3895013"/>
            <a:ext cx="408214" cy="4583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two chromosomes">
            <a:extLst>
              <a:ext uri="{FF2B5EF4-FFF2-40B4-BE49-F238E27FC236}">
                <a16:creationId xmlns:a16="http://schemas.microsoft.com/office/drawing/2014/main" id="{0A6C3994-E3FF-462D-BFB8-923BDF29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4670" y="1629021"/>
            <a:ext cx="1042661" cy="18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2C7528B-C3E8-4342-AD8C-73EA671D98C2}"/>
              </a:ext>
            </a:extLst>
          </p:cNvPr>
          <p:cNvSpPr/>
          <p:nvPr/>
        </p:nvSpPr>
        <p:spPr>
          <a:xfrm>
            <a:off x="5936801" y="2601798"/>
            <a:ext cx="567694" cy="3527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3ACEBF-892E-4AF6-B166-69863F4A463F}"/>
              </a:ext>
            </a:extLst>
          </p:cNvPr>
          <p:cNvSpPr txBox="1">
            <a:spLocks/>
          </p:cNvSpPr>
          <p:nvPr/>
        </p:nvSpPr>
        <p:spPr>
          <a:xfrm>
            <a:off x="219296" y="5446819"/>
            <a:ext cx="12002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Heightened extracellular glutamate is toxic to neurons!</a:t>
            </a:r>
          </a:p>
        </p:txBody>
      </p:sp>
    </p:spTree>
    <p:extLst>
      <p:ext uri="{BB962C8B-B14F-4D97-AF65-F5344CB8AC3E}">
        <p14:creationId xmlns:p14="http://schemas.microsoft.com/office/powerpoint/2010/main" val="231256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4F79A-81AE-4495-BA74-6F3086C5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3" y="9146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Gap in Knowledge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D6286C-025F-487C-8C08-5DF4AC76C591}"/>
              </a:ext>
            </a:extLst>
          </p:cNvPr>
          <p:cNvSpPr/>
          <p:nvPr/>
        </p:nvSpPr>
        <p:spPr>
          <a:xfrm>
            <a:off x="114300" y="5623460"/>
            <a:ext cx="11821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Franklin Gothic Demi" panose="020B0703020102020204" pitchFamily="34" charset="0"/>
              </a:rPr>
              <a:t>How does GFAP regulate glutamate uptake and neuronal regulation in astrocytes?</a:t>
            </a:r>
          </a:p>
        </p:txBody>
      </p:sp>
      <p:pic>
        <p:nvPicPr>
          <p:cNvPr id="9218" name="Picture 2" descr="Image result for astrocyte cartoon">
            <a:extLst>
              <a:ext uri="{FF2B5EF4-FFF2-40B4-BE49-F238E27FC236}">
                <a16:creationId xmlns:a16="http://schemas.microsoft.com/office/drawing/2014/main" id="{AEBBBB1F-A9E8-4E79-9066-419E4BD1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33" y="2465034"/>
            <a:ext cx="3619893" cy="27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CEB6936-49F4-4507-8E5D-6CA5D2DA6FC9}"/>
              </a:ext>
            </a:extLst>
          </p:cNvPr>
          <p:cNvSpPr/>
          <p:nvPr/>
        </p:nvSpPr>
        <p:spPr>
          <a:xfrm>
            <a:off x="6427803" y="2508030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3A2677-6698-4584-B9B9-A19689B091FB}"/>
              </a:ext>
            </a:extLst>
          </p:cNvPr>
          <p:cNvSpPr/>
          <p:nvPr/>
        </p:nvSpPr>
        <p:spPr>
          <a:xfrm>
            <a:off x="5600211" y="3034067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0F0083-9937-4AD0-BFFE-A12ACFFE78D3}"/>
              </a:ext>
            </a:extLst>
          </p:cNvPr>
          <p:cNvSpPr/>
          <p:nvPr/>
        </p:nvSpPr>
        <p:spPr>
          <a:xfrm>
            <a:off x="7548416" y="2681907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C65F12-AE29-4EAA-A157-88CE80CC2E7C}"/>
              </a:ext>
            </a:extLst>
          </p:cNvPr>
          <p:cNvSpPr/>
          <p:nvPr/>
        </p:nvSpPr>
        <p:spPr>
          <a:xfrm>
            <a:off x="7201195" y="4075711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A23CD4-9D4E-4E63-BC12-41581448EE42}"/>
              </a:ext>
            </a:extLst>
          </p:cNvPr>
          <p:cNvSpPr/>
          <p:nvPr/>
        </p:nvSpPr>
        <p:spPr>
          <a:xfrm>
            <a:off x="6899144" y="3117027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FDDDF9-7814-416C-9B2A-508228C628E5}"/>
              </a:ext>
            </a:extLst>
          </p:cNvPr>
          <p:cNvSpPr/>
          <p:nvPr/>
        </p:nvSpPr>
        <p:spPr>
          <a:xfrm>
            <a:off x="7978117" y="3088189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CB3479-5B77-4264-AE50-9F2A3A3EF022}"/>
              </a:ext>
            </a:extLst>
          </p:cNvPr>
          <p:cNvSpPr/>
          <p:nvPr/>
        </p:nvSpPr>
        <p:spPr>
          <a:xfrm>
            <a:off x="7744218" y="3881878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6412F6-1790-4A67-BB24-D67428E0258E}"/>
              </a:ext>
            </a:extLst>
          </p:cNvPr>
          <p:cNvSpPr/>
          <p:nvPr/>
        </p:nvSpPr>
        <p:spPr>
          <a:xfrm>
            <a:off x="7240081" y="4618887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40C7EA-8F29-4AEB-ABC2-F58484B8DA2A}"/>
              </a:ext>
            </a:extLst>
          </p:cNvPr>
          <p:cNvSpPr/>
          <p:nvPr/>
        </p:nvSpPr>
        <p:spPr>
          <a:xfrm>
            <a:off x="7895042" y="4579826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4970F6-4785-461C-946E-EAA0D00FB7AD}"/>
              </a:ext>
            </a:extLst>
          </p:cNvPr>
          <p:cNvSpPr/>
          <p:nvPr/>
        </p:nvSpPr>
        <p:spPr>
          <a:xfrm>
            <a:off x="7240081" y="3532535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629266-AACD-4EEA-9346-082154580004}"/>
              </a:ext>
            </a:extLst>
          </p:cNvPr>
          <p:cNvSpPr/>
          <p:nvPr/>
        </p:nvSpPr>
        <p:spPr>
          <a:xfrm>
            <a:off x="6559779" y="4618887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16D0DB-B638-4F86-9669-3B5EB473F471}"/>
              </a:ext>
            </a:extLst>
          </p:cNvPr>
          <p:cNvSpPr/>
          <p:nvPr/>
        </p:nvSpPr>
        <p:spPr>
          <a:xfrm>
            <a:off x="6045627" y="3477337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A4A4F9-82EA-4976-AA78-5AC40B81AEE9}"/>
              </a:ext>
            </a:extLst>
          </p:cNvPr>
          <p:cNvSpPr/>
          <p:nvPr/>
        </p:nvSpPr>
        <p:spPr>
          <a:xfrm>
            <a:off x="6045627" y="4877905"/>
            <a:ext cx="263951" cy="245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0F5B93-B0DE-46D8-B4A9-2ED0035F2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b="-2403"/>
          <a:stretch/>
        </p:blipFill>
        <p:spPr>
          <a:xfrm>
            <a:off x="3249988" y="1469192"/>
            <a:ext cx="4992080" cy="5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7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5F9C6C-78AA-4C5E-9F43-5EEBE796C709}"/>
              </a:ext>
            </a:extLst>
          </p:cNvPr>
          <p:cNvSpPr/>
          <p:nvPr/>
        </p:nvSpPr>
        <p:spPr>
          <a:xfrm>
            <a:off x="8761833" y="2837516"/>
            <a:ext cx="2486526" cy="11710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66A42-BF03-493B-9458-7FAC92ACC95F}"/>
              </a:ext>
            </a:extLst>
          </p:cNvPr>
          <p:cNvSpPr/>
          <p:nvPr/>
        </p:nvSpPr>
        <p:spPr>
          <a:xfrm>
            <a:off x="4852736" y="2837516"/>
            <a:ext cx="2486526" cy="11710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D993B-1768-4DF5-A6E8-82E27443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768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>
                <a:latin typeface="Franklin Gothic Demi" panose="020B0703020102020204" pitchFamily="34" charset="0"/>
              </a:rPr>
              <a:t>What is the primary goal?</a:t>
            </a:r>
            <a:br>
              <a:rPr lang="en-US" dirty="0">
                <a:latin typeface="Franklin Gothic Demi" panose="020B0703020102020204" pitchFamily="34" charset="0"/>
              </a:rPr>
            </a:br>
            <a:br>
              <a:rPr lang="en-US" dirty="0">
                <a:latin typeface="Franklin Gothic Demi" panose="020B0703020102020204" pitchFamily="34" charset="0"/>
              </a:rPr>
            </a:br>
            <a:r>
              <a:rPr lang="en-US" sz="3300" dirty="0">
                <a:latin typeface="Helvetica 55 Roman" panose="020B0500000000000000" pitchFamily="34" charset="0"/>
              </a:rPr>
              <a:t>To determine the role of GFAP in glutamate uptake and neuronal regulation in astrocytes.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7AED6-2251-4748-B140-823650A7A326}"/>
              </a:ext>
            </a:extLst>
          </p:cNvPr>
          <p:cNvSpPr/>
          <p:nvPr/>
        </p:nvSpPr>
        <p:spPr>
          <a:xfrm>
            <a:off x="834191" y="2843463"/>
            <a:ext cx="2486526" cy="1171073"/>
          </a:xfrm>
          <a:prstGeom prst="rect">
            <a:avLst/>
          </a:prstGeom>
          <a:solidFill>
            <a:srgbClr val="D92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15C0-7123-4F8B-9A28-A2A0ABAA34CF}"/>
              </a:ext>
            </a:extLst>
          </p:cNvPr>
          <p:cNvSpPr txBox="1"/>
          <p:nvPr/>
        </p:nvSpPr>
        <p:spPr>
          <a:xfrm>
            <a:off x="898356" y="2961387"/>
            <a:ext cx="2358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Aim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3F893-A5DD-41F3-80A4-A35EF3B9689B}"/>
              </a:ext>
            </a:extLst>
          </p:cNvPr>
          <p:cNvSpPr txBox="1"/>
          <p:nvPr/>
        </p:nvSpPr>
        <p:spPr>
          <a:xfrm>
            <a:off x="136357" y="4092240"/>
            <a:ext cx="3882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Demi" panose="020B0703020102020204" pitchFamily="34" charset="0"/>
              </a:rPr>
              <a:t>Identify conserved amino acids important for glutamate uptake and neuronal regulation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0716D-B699-41C4-BC15-7F72F04FAB6A}"/>
              </a:ext>
            </a:extLst>
          </p:cNvPr>
          <p:cNvSpPr txBox="1"/>
          <p:nvPr/>
        </p:nvSpPr>
        <p:spPr>
          <a:xfrm>
            <a:off x="4916904" y="2961387"/>
            <a:ext cx="2358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Aim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3C969-2517-4737-B03F-014BE0AFADD2}"/>
              </a:ext>
            </a:extLst>
          </p:cNvPr>
          <p:cNvSpPr txBox="1"/>
          <p:nvPr/>
        </p:nvSpPr>
        <p:spPr>
          <a:xfrm>
            <a:off x="8826000" y="2961387"/>
            <a:ext cx="2358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Aim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08E0F-A365-42E9-B2FA-A7511B7B2650}"/>
              </a:ext>
            </a:extLst>
          </p:cNvPr>
          <p:cNvSpPr txBox="1"/>
          <p:nvPr/>
        </p:nvSpPr>
        <p:spPr>
          <a:xfrm>
            <a:off x="4154903" y="4092240"/>
            <a:ext cx="3882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Demi" panose="020B0703020102020204" pitchFamily="34" charset="0"/>
              </a:rPr>
              <a:t>Identify differentially expressed genes involved in glutamate uptake and neuronal regulation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53929-0B1A-40F3-9E2A-69C2E8A3682F}"/>
              </a:ext>
            </a:extLst>
          </p:cNvPr>
          <p:cNvSpPr txBox="1"/>
          <p:nvPr/>
        </p:nvSpPr>
        <p:spPr>
          <a:xfrm>
            <a:off x="8173449" y="4092240"/>
            <a:ext cx="3772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Demi" panose="020B0703020102020204" pitchFamily="34" charset="0"/>
              </a:rPr>
              <a:t>Identify novel protein interactions necessary for glutamate uptake and neuronal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322386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155-F09B-4004-A6EC-F6C96F6B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Why use a mouse as my model organism?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4B804-ED89-4EC3-9776-AE379E308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50000" r="51230" b="128"/>
          <a:stretch/>
        </p:blipFill>
        <p:spPr bwMode="auto">
          <a:xfrm>
            <a:off x="6958459" y="1214418"/>
            <a:ext cx="2903392" cy="2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1FEBD-0FBC-4893-BA62-0E4296CA7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8" t="50000" b="1307"/>
          <a:stretch/>
        </p:blipFill>
        <p:spPr bwMode="auto">
          <a:xfrm>
            <a:off x="6928554" y="4130999"/>
            <a:ext cx="2963201" cy="2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Image result for stained human astrocytes white matter">
            <a:extLst>
              <a:ext uri="{FF2B5EF4-FFF2-40B4-BE49-F238E27FC236}">
                <a16:creationId xmlns:a16="http://schemas.microsoft.com/office/drawing/2014/main" id="{48764E03-C881-4B5F-BBFA-470C15FCC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25235" r="28277" b="14695"/>
          <a:stretch/>
        </p:blipFill>
        <p:spPr bwMode="auto">
          <a:xfrm>
            <a:off x="2805266" y="1214418"/>
            <a:ext cx="2674792" cy="2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A0295-A220-4ED1-B8E0-97FC8641D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 b="53527"/>
          <a:stretch/>
        </p:blipFill>
        <p:spPr bwMode="auto">
          <a:xfrm>
            <a:off x="2805266" y="4097124"/>
            <a:ext cx="2674792" cy="259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Image result for mouse clipart transparent background">
            <a:extLst>
              <a:ext uri="{FF2B5EF4-FFF2-40B4-BE49-F238E27FC236}">
                <a16:creationId xmlns:a16="http://schemas.microsoft.com/office/drawing/2014/main" id="{7D539597-339B-469D-B1F3-4C0389C0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922" y="2638378"/>
            <a:ext cx="1605871" cy="18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13017B-2720-4C5F-B58C-1A07A32F2252}"/>
              </a:ext>
            </a:extLst>
          </p:cNvPr>
          <p:cNvSpPr txBox="1"/>
          <p:nvPr/>
        </p:nvSpPr>
        <p:spPr>
          <a:xfrm>
            <a:off x="5592158" y="2240203"/>
            <a:ext cx="1336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Normal</a:t>
            </a:r>
            <a:endParaRPr lang="en-US" sz="2600" dirty="0"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A4C69-0CF5-495C-BD5F-78B64C1E4C51}"/>
              </a:ext>
            </a:extLst>
          </p:cNvPr>
          <p:cNvSpPr txBox="1"/>
          <p:nvPr/>
        </p:nvSpPr>
        <p:spPr>
          <a:xfrm>
            <a:off x="5592158" y="5117024"/>
            <a:ext cx="1366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Mutant</a:t>
            </a:r>
            <a:endParaRPr lang="en-US" sz="2600" dirty="0">
              <a:latin typeface="Franklin Gothic Demi" panose="020B07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8CD6C3-8238-477B-9AE1-B7C6EA9D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4" y="2164629"/>
            <a:ext cx="2665626" cy="26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156577"/>
            <a:ext cx="11466539" cy="1325563"/>
          </a:xfrm>
        </p:spPr>
        <p:txBody>
          <a:bodyPr>
            <a:normAutofit fontScale="90000"/>
          </a:bodyPr>
          <a:lstStyle/>
          <a:p>
            <a:r>
              <a:rPr lang="en-US" sz="3100" u="sng" dirty="0">
                <a:latin typeface="Franklin Gothic Demi" panose="020B0703020102020204" pitchFamily="34" charset="0"/>
              </a:rPr>
              <a:t>Aim 1:</a:t>
            </a:r>
            <a:r>
              <a:rPr lang="en-US" sz="3100" dirty="0">
                <a:latin typeface="Franklin Gothic Demi" panose="020B0703020102020204" pitchFamily="34" charset="0"/>
              </a:rPr>
              <a:t> Identify conserved amino acids important for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330479" y="1229747"/>
            <a:ext cx="4039313" cy="1575318"/>
          </a:xfrm>
          <a:prstGeom prst="flowChartOnlineStorage">
            <a:avLst/>
          </a:prstGeom>
          <a:solidFill>
            <a:srgbClr val="D92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983328" y="1229747"/>
            <a:ext cx="4039311" cy="1634194"/>
          </a:xfrm>
          <a:prstGeom prst="flowChartOnlineStorage">
            <a:avLst/>
          </a:prstGeom>
          <a:solidFill>
            <a:srgbClr val="F6C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7636177" y="1229745"/>
            <a:ext cx="4039311" cy="1634196"/>
          </a:xfrm>
          <a:prstGeom prst="flowChartOnlineStorage">
            <a:avLst/>
          </a:prstGeom>
          <a:solidFill>
            <a:srgbClr val="F6C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8724303" y="1508234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498748" y="1262013"/>
            <a:ext cx="340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Multiple Sequence Alignment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4834409" y="1725018"/>
            <a:ext cx="275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6EB02-5429-4D32-AB0B-C465A9BC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2" y="3026563"/>
            <a:ext cx="9115610" cy="35142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CB8BC1-D73E-4024-90C6-25BA677D1993}"/>
              </a:ext>
            </a:extLst>
          </p:cNvPr>
          <p:cNvSpPr/>
          <p:nvPr/>
        </p:nvSpPr>
        <p:spPr>
          <a:xfrm>
            <a:off x="4161453" y="3303037"/>
            <a:ext cx="208339" cy="323772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68577-1CB2-40F3-A1A2-22C6ED5ED190}"/>
              </a:ext>
            </a:extLst>
          </p:cNvPr>
          <p:cNvSpPr/>
          <p:nvPr/>
        </p:nvSpPr>
        <p:spPr>
          <a:xfrm>
            <a:off x="5991830" y="3303037"/>
            <a:ext cx="208339" cy="3237722"/>
          </a:xfrm>
          <a:prstGeom prst="rect">
            <a:avLst/>
          </a:prstGeom>
          <a:solidFill>
            <a:srgbClr val="7030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53A90-D284-407E-AC64-556CC854AAFE}"/>
              </a:ext>
            </a:extLst>
          </p:cNvPr>
          <p:cNvSpPr/>
          <p:nvPr/>
        </p:nvSpPr>
        <p:spPr>
          <a:xfrm>
            <a:off x="6523653" y="3296797"/>
            <a:ext cx="208339" cy="3237722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DCADF-35D1-4720-BFC8-0F6B18287903}"/>
              </a:ext>
            </a:extLst>
          </p:cNvPr>
          <p:cNvSpPr/>
          <p:nvPr/>
        </p:nvSpPr>
        <p:spPr>
          <a:xfrm>
            <a:off x="7081868" y="3296797"/>
            <a:ext cx="208339" cy="3237722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3C35E-5683-4AFD-93A8-392B138CEC5F}"/>
              </a:ext>
            </a:extLst>
          </p:cNvPr>
          <p:cNvSpPr/>
          <p:nvPr/>
        </p:nvSpPr>
        <p:spPr>
          <a:xfrm>
            <a:off x="8515964" y="3296797"/>
            <a:ext cx="208339" cy="3237722"/>
          </a:xfrm>
          <a:prstGeom prst="rect">
            <a:avLst/>
          </a:prstGeom>
          <a:solidFill>
            <a:srgbClr val="FF33C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86E59-A5C1-41D5-B683-8250C6DE256A}"/>
              </a:ext>
            </a:extLst>
          </p:cNvPr>
          <p:cNvSpPr/>
          <p:nvPr/>
        </p:nvSpPr>
        <p:spPr>
          <a:xfrm>
            <a:off x="9060103" y="3296797"/>
            <a:ext cx="208339" cy="3237722"/>
          </a:xfrm>
          <a:prstGeom prst="rect">
            <a:avLst/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36D0C15-5AEB-4312-AF5C-2FB46924DF55}"/>
              </a:ext>
            </a:extLst>
          </p:cNvPr>
          <p:cNvSpPr/>
          <p:nvPr/>
        </p:nvSpPr>
        <p:spPr>
          <a:xfrm>
            <a:off x="4161453" y="2952750"/>
            <a:ext cx="208339" cy="2762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781E176-78F8-473E-8125-8E1EB91C3082}"/>
              </a:ext>
            </a:extLst>
          </p:cNvPr>
          <p:cNvSpPr/>
          <p:nvPr/>
        </p:nvSpPr>
        <p:spPr>
          <a:xfrm>
            <a:off x="5991829" y="2947325"/>
            <a:ext cx="208339" cy="2762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DB5BF79-813E-4E22-8109-5EFBE2827C4B}"/>
              </a:ext>
            </a:extLst>
          </p:cNvPr>
          <p:cNvSpPr/>
          <p:nvPr/>
        </p:nvSpPr>
        <p:spPr>
          <a:xfrm>
            <a:off x="6523652" y="2947325"/>
            <a:ext cx="208339" cy="2762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CD9F9CF-03F7-4BC0-9B3E-BD9365B9AA97}"/>
              </a:ext>
            </a:extLst>
          </p:cNvPr>
          <p:cNvSpPr/>
          <p:nvPr/>
        </p:nvSpPr>
        <p:spPr>
          <a:xfrm>
            <a:off x="8515964" y="2947325"/>
            <a:ext cx="208339" cy="276225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46EAB96-ABE3-47D6-AB76-AA306A21281D}"/>
              </a:ext>
            </a:extLst>
          </p:cNvPr>
          <p:cNvSpPr/>
          <p:nvPr/>
        </p:nvSpPr>
        <p:spPr>
          <a:xfrm>
            <a:off x="7072764" y="2956383"/>
            <a:ext cx="208339" cy="2762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17F76A7-32B5-4C70-B21F-B2DA412AB056}"/>
              </a:ext>
            </a:extLst>
          </p:cNvPr>
          <p:cNvSpPr/>
          <p:nvPr/>
        </p:nvSpPr>
        <p:spPr>
          <a:xfrm>
            <a:off x="9060103" y="2952750"/>
            <a:ext cx="208339" cy="2762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AE2F35-6A66-492E-A6D9-17D7D28F2EDA}"/>
              </a:ext>
            </a:extLst>
          </p:cNvPr>
          <p:cNvSpPr txBox="1"/>
          <p:nvPr/>
        </p:nvSpPr>
        <p:spPr>
          <a:xfrm>
            <a:off x="9950060" y="4057104"/>
            <a:ext cx="20298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Franklin Gothic Demi" panose="020B0703020102020204" pitchFamily="34" charset="0"/>
              </a:rPr>
              <a:t>Identified conserved amino acids</a:t>
            </a:r>
          </a:p>
        </p:txBody>
      </p:sp>
    </p:spTree>
    <p:extLst>
      <p:ext uri="{BB962C8B-B14F-4D97-AF65-F5344CB8AC3E}">
        <p14:creationId xmlns:p14="http://schemas.microsoft.com/office/powerpoint/2010/main" val="2061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-3190"/>
            <a:ext cx="11165304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Franklin Gothic Demi" panose="020B0703020102020204" pitchFamily="34" charset="0"/>
              </a:rPr>
              <a:t>Aim 1:</a:t>
            </a:r>
            <a:r>
              <a:rPr lang="en-US" sz="2800" dirty="0">
                <a:latin typeface="Franklin Gothic Demi" panose="020B0703020102020204" pitchFamily="34" charset="0"/>
              </a:rPr>
              <a:t> Identify conserved amino acids important for glutamate uptake and neuronal regulation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7639341" y="1131242"/>
            <a:ext cx="4039311" cy="1634196"/>
          </a:xfrm>
          <a:prstGeom prst="flowChartOnlineStorage">
            <a:avLst/>
          </a:prstGeom>
          <a:solidFill>
            <a:srgbClr val="F6C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3983214" y="1125672"/>
            <a:ext cx="4039313" cy="1575318"/>
          </a:xfrm>
          <a:prstGeom prst="flowChartOnlineStorage">
            <a:avLst/>
          </a:prstGeom>
          <a:solidFill>
            <a:srgbClr val="D92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27093" y="1131329"/>
            <a:ext cx="4039311" cy="1569660"/>
          </a:xfrm>
          <a:prstGeom prst="flowChartOnlineStorage">
            <a:avLst/>
          </a:prstGeom>
          <a:solidFill>
            <a:srgbClr val="F6C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8927672" y="1444526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532321" y="1200510"/>
            <a:ext cx="340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Multiple Sequence Alignment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4937258" y="1620942"/>
            <a:ext cx="272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pic>
        <p:nvPicPr>
          <p:cNvPr id="1026" name="Picture 2" descr="Image result for crispr cas 9">
            <a:extLst>
              <a:ext uri="{FF2B5EF4-FFF2-40B4-BE49-F238E27FC236}">
                <a16:creationId xmlns:a16="http://schemas.microsoft.com/office/drawing/2014/main" id="{F435071F-56F1-4260-A80D-0850B2CC3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2541" r="10224" b="8729"/>
          <a:stretch/>
        </p:blipFill>
        <p:spPr bwMode="auto">
          <a:xfrm>
            <a:off x="2552720" y="3255206"/>
            <a:ext cx="6143661" cy="32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4F60D-46E5-4F72-8215-0D74357BB24F}"/>
              </a:ext>
            </a:extLst>
          </p:cNvPr>
          <p:cNvSpPr/>
          <p:nvPr/>
        </p:nvSpPr>
        <p:spPr>
          <a:xfrm>
            <a:off x="6813397" y="3704411"/>
            <a:ext cx="2130309" cy="4006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C1DBF-FABA-4865-99F7-BD0D9B031A2A}"/>
              </a:ext>
            </a:extLst>
          </p:cNvPr>
          <p:cNvSpPr txBox="1"/>
          <p:nvPr/>
        </p:nvSpPr>
        <p:spPr>
          <a:xfrm>
            <a:off x="6660997" y="3319658"/>
            <a:ext cx="318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DNA of conserved amino acids in GFAP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137679-3FCC-4BC7-951A-E238242FEC8E}"/>
              </a:ext>
            </a:extLst>
          </p:cNvPr>
          <p:cNvSpPr/>
          <p:nvPr/>
        </p:nvSpPr>
        <p:spPr>
          <a:xfrm>
            <a:off x="1805714" y="4827488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mouse clipart transparent background">
            <a:extLst>
              <a:ext uri="{FF2B5EF4-FFF2-40B4-BE49-F238E27FC236}">
                <a16:creationId xmlns:a16="http://schemas.microsoft.com/office/drawing/2014/main" id="{10B8485E-9B5C-451A-84FF-7524FA18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5" y="4213704"/>
            <a:ext cx="1320815" cy="1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9E5450E-A65A-48A8-9B25-120065F7706E}"/>
              </a:ext>
            </a:extLst>
          </p:cNvPr>
          <p:cNvSpPr/>
          <p:nvPr/>
        </p:nvSpPr>
        <p:spPr>
          <a:xfrm>
            <a:off x="9069884" y="4827488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Image result for mouse clipart transparent background">
            <a:extLst>
              <a:ext uri="{FF2B5EF4-FFF2-40B4-BE49-F238E27FC236}">
                <a16:creationId xmlns:a16="http://schemas.microsoft.com/office/drawing/2014/main" id="{888CFE3C-F9FF-48D0-BDE3-98289D6D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3620624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mouse clipart transparent background">
            <a:extLst>
              <a:ext uri="{FF2B5EF4-FFF2-40B4-BE49-F238E27FC236}">
                <a16:creationId xmlns:a16="http://schemas.microsoft.com/office/drawing/2014/main" id="{9278D8B2-73FB-4561-9A01-FE207C7A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4687353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mouse clipart transparent background">
            <a:extLst>
              <a:ext uri="{FF2B5EF4-FFF2-40B4-BE49-F238E27FC236}">
                <a16:creationId xmlns:a16="http://schemas.microsoft.com/office/drawing/2014/main" id="{777FE26D-5C39-42D0-AFB9-CAC38F50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4687353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mouse clipart transparent background">
            <a:extLst>
              <a:ext uri="{FF2B5EF4-FFF2-40B4-BE49-F238E27FC236}">
                <a16:creationId xmlns:a16="http://schemas.microsoft.com/office/drawing/2014/main" id="{A8370E7A-544C-46CB-8E99-3029C9F6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5754082"/>
            <a:ext cx="866574" cy="1012916"/>
          </a:xfrm>
          <a:prstGeom prst="rect">
            <a:avLst/>
          </a:prstGeom>
          <a:noFill/>
        </p:spPr>
      </p:pic>
      <p:pic>
        <p:nvPicPr>
          <p:cNvPr id="25" name="Picture 4" descr="Image result for mouse clipart transparent background">
            <a:extLst>
              <a:ext uri="{FF2B5EF4-FFF2-40B4-BE49-F238E27FC236}">
                <a16:creationId xmlns:a16="http://schemas.microsoft.com/office/drawing/2014/main" id="{C19C6C52-5A18-42DD-952C-C1DF1669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5754082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EE8535-0B52-4D4C-AC07-0DCA6B92CC86}"/>
              </a:ext>
            </a:extLst>
          </p:cNvPr>
          <p:cNvSpPr txBox="1"/>
          <p:nvPr/>
        </p:nvSpPr>
        <p:spPr>
          <a:xfrm>
            <a:off x="10331456" y="2966752"/>
            <a:ext cx="1834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Franklin Gothic Demi" panose="020B0703020102020204" pitchFamily="34" charset="0"/>
              </a:rPr>
              <a:t>Mutants:</a:t>
            </a:r>
          </a:p>
        </p:txBody>
      </p:sp>
      <p:pic>
        <p:nvPicPr>
          <p:cNvPr id="20" name="Picture 4" descr="Image result for mouse clipart transparent background">
            <a:extLst>
              <a:ext uri="{FF2B5EF4-FFF2-40B4-BE49-F238E27FC236}">
                <a16:creationId xmlns:a16="http://schemas.microsoft.com/office/drawing/2014/main" id="{3FF14776-36C3-4975-BBB3-2605B5DB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3620624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1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0"/>
            <a:ext cx="11165304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Franklin Gothic Demi" panose="020B0703020102020204" pitchFamily="34" charset="0"/>
              </a:rPr>
              <a:t>Aim 1:</a:t>
            </a:r>
            <a:r>
              <a:rPr lang="en-US" sz="2800" dirty="0">
                <a:latin typeface="Franklin Gothic Demi" panose="020B0703020102020204" pitchFamily="34" charset="0"/>
              </a:rPr>
              <a:t> Identify conserved amino acids important for glutamate uptake and neuronal regulation 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7633006" y="1174212"/>
            <a:ext cx="4039313" cy="1622539"/>
          </a:xfrm>
          <a:prstGeom prst="flowChartOnlineStorage">
            <a:avLst/>
          </a:prstGeom>
          <a:solidFill>
            <a:srgbClr val="D92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980050" y="1174214"/>
            <a:ext cx="4039311" cy="1634194"/>
          </a:xfrm>
          <a:prstGeom prst="flowChartOnlineStorage">
            <a:avLst/>
          </a:prstGeom>
          <a:solidFill>
            <a:srgbClr val="F6C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327092" y="1174212"/>
            <a:ext cx="4039311" cy="1634196"/>
          </a:xfrm>
          <a:prstGeom prst="flowChartOnlineStorage">
            <a:avLst/>
          </a:prstGeom>
          <a:solidFill>
            <a:srgbClr val="F6C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8921342" y="1422557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489428" y="1238749"/>
            <a:ext cx="340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Multiple Sequence Alignment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4894365" y="1668778"/>
            <a:ext cx="27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E29F7-2EF0-4F81-9EA2-51A888FD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407"/>
            <a:ext cx="12115800" cy="34780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6EF59F7-C52F-4BFF-8271-DE1BFF7FF6B1}"/>
              </a:ext>
            </a:extLst>
          </p:cNvPr>
          <p:cNvSpPr txBox="1">
            <a:spLocks/>
          </p:cNvSpPr>
          <p:nvPr/>
        </p:nvSpPr>
        <p:spPr>
          <a:xfrm>
            <a:off x="365313" y="6155870"/>
            <a:ext cx="11672261" cy="8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latin typeface="Franklin Gothic Demi" panose="020B0703020102020204" pitchFamily="34" charset="0"/>
              </a:rPr>
              <a:t>Hypothesis: Mutations to conserved amino acids will hinder glutamate uptake</a:t>
            </a:r>
            <a:br>
              <a:rPr lang="en-US" sz="4300" dirty="0">
                <a:latin typeface="Franklin Gothic Demi" panose="020B0703020102020204" pitchFamily="34" charset="0"/>
              </a:rPr>
            </a:br>
            <a:r>
              <a:rPr lang="en-US" sz="4300" dirty="0">
                <a:latin typeface="Franklin Gothic Demi" panose="020B0703020102020204" pitchFamily="34" charset="0"/>
              </a:rPr>
              <a:t>                                                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EC8AE-B32B-4D2A-A393-DD7BB61B6DE4}"/>
              </a:ext>
            </a:extLst>
          </p:cNvPr>
          <p:cNvSpPr/>
          <p:nvPr/>
        </p:nvSpPr>
        <p:spPr>
          <a:xfrm>
            <a:off x="68094" y="6060332"/>
            <a:ext cx="12081753" cy="797668"/>
          </a:xfrm>
          <a:prstGeom prst="rect">
            <a:avLst/>
          </a:prstGeom>
          <a:solidFill>
            <a:srgbClr val="D92FCD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FAF10-8DF5-4B71-8DAF-D49A6FFEBD8D}"/>
              </a:ext>
            </a:extLst>
          </p:cNvPr>
          <p:cNvSpPr/>
          <p:nvPr/>
        </p:nvSpPr>
        <p:spPr>
          <a:xfrm>
            <a:off x="9507794" y="4680155"/>
            <a:ext cx="2529780" cy="22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9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5A13C4-DC43-4DE3-819A-A54823599576}"/>
              </a:ext>
            </a:extLst>
          </p:cNvPr>
          <p:cNvSpPr/>
          <p:nvPr/>
        </p:nvSpPr>
        <p:spPr>
          <a:xfrm>
            <a:off x="7793453" y="5201416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D5EE14-9829-4C73-8046-E0B6B0EAED23}"/>
              </a:ext>
            </a:extLst>
          </p:cNvPr>
          <p:cNvSpPr/>
          <p:nvPr/>
        </p:nvSpPr>
        <p:spPr>
          <a:xfrm>
            <a:off x="7793453" y="3919743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30ACDB-2C90-4E2A-87CD-0F5BACD5039D}"/>
              </a:ext>
            </a:extLst>
          </p:cNvPr>
          <p:cNvSpPr/>
          <p:nvPr/>
        </p:nvSpPr>
        <p:spPr>
          <a:xfrm>
            <a:off x="7793453" y="2659482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B7EC6-5099-4255-B206-2A158C6E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0"/>
            <a:ext cx="1220804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Franklin Gothic Demi" panose="020B0703020102020204" pitchFamily="34" charset="0"/>
              </a:rPr>
              <a:t>What is Alexander Disease and what are the symptoms?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65ED8-9648-4AEE-B640-951DCA32DD08}"/>
              </a:ext>
            </a:extLst>
          </p:cNvPr>
          <p:cNvSpPr/>
          <p:nvPr/>
        </p:nvSpPr>
        <p:spPr>
          <a:xfrm>
            <a:off x="7793455" y="1459255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9BE3A-505B-4373-9CDC-D85883F7C16B}"/>
              </a:ext>
            </a:extLst>
          </p:cNvPr>
          <p:cNvSpPr txBox="1"/>
          <p:nvPr/>
        </p:nvSpPr>
        <p:spPr>
          <a:xfrm>
            <a:off x="7572875" y="1462340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Neonatal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EE64F-688D-413D-91DF-6889351A9CED}"/>
              </a:ext>
            </a:extLst>
          </p:cNvPr>
          <p:cNvSpPr txBox="1"/>
          <p:nvPr/>
        </p:nvSpPr>
        <p:spPr>
          <a:xfrm>
            <a:off x="7572873" y="2665999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Infantile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AD378-3F58-49D1-9BF2-A0A735DA8B32}"/>
              </a:ext>
            </a:extLst>
          </p:cNvPr>
          <p:cNvSpPr txBox="1"/>
          <p:nvPr/>
        </p:nvSpPr>
        <p:spPr>
          <a:xfrm>
            <a:off x="7572873" y="3947324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Juvenile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9616D-5B1E-4F37-AF55-7A567B340148}"/>
              </a:ext>
            </a:extLst>
          </p:cNvPr>
          <p:cNvSpPr txBox="1"/>
          <p:nvPr/>
        </p:nvSpPr>
        <p:spPr>
          <a:xfrm>
            <a:off x="7572873" y="5217260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Adult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1C4D1D-E5A4-4573-96EA-2C9249AE83E2}"/>
              </a:ext>
            </a:extLst>
          </p:cNvPr>
          <p:cNvSpPr/>
          <p:nvPr/>
        </p:nvSpPr>
        <p:spPr>
          <a:xfrm rot="16200000">
            <a:off x="4582525" y="3169822"/>
            <a:ext cx="4920920" cy="10597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B60E3D7-07B0-4F09-A8CD-244E31B30796}"/>
              </a:ext>
            </a:extLst>
          </p:cNvPr>
          <p:cNvSpPr/>
          <p:nvPr/>
        </p:nvSpPr>
        <p:spPr>
          <a:xfrm rot="5400000">
            <a:off x="8841036" y="3213279"/>
            <a:ext cx="4834006" cy="10597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68D7C-8F75-4D40-B840-A69988EA51C5}"/>
              </a:ext>
            </a:extLst>
          </p:cNvPr>
          <p:cNvSpPr txBox="1"/>
          <p:nvPr/>
        </p:nvSpPr>
        <p:spPr>
          <a:xfrm rot="5400000">
            <a:off x="4884579" y="3739591"/>
            <a:ext cx="437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Severity of Symptoms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D3C69-87C4-40FE-AD8E-B5A560BCFDA6}"/>
              </a:ext>
            </a:extLst>
          </p:cNvPr>
          <p:cNvSpPr txBox="1"/>
          <p:nvPr/>
        </p:nvSpPr>
        <p:spPr>
          <a:xfrm rot="5400000">
            <a:off x="9068290" y="3978102"/>
            <a:ext cx="437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Life Expectancy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09F3-660C-40CF-8A3D-286D95DB076A}"/>
              </a:ext>
            </a:extLst>
          </p:cNvPr>
          <p:cNvSpPr txBox="1"/>
          <p:nvPr/>
        </p:nvSpPr>
        <p:spPr>
          <a:xfrm>
            <a:off x="908386" y="1165143"/>
            <a:ext cx="49890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55 Roman" panose="020B0500000000000000" pitchFamily="34" charset="0"/>
              </a:rPr>
              <a:t>Neurodegenerative disorder characterized by Rosenthal Fibers</a:t>
            </a:r>
          </a:p>
          <a:p>
            <a:endParaRPr lang="en-US" sz="3000" dirty="0">
              <a:latin typeface="Helvetica 55 Roman" panose="020B0500000000000000" pitchFamily="34" charset="0"/>
            </a:endParaRPr>
          </a:p>
          <a:p>
            <a:r>
              <a:rPr lang="en-US" sz="3000" dirty="0">
                <a:latin typeface="Helvetica 55 Roman" panose="020B0500000000000000" pitchFamily="34" charset="0"/>
              </a:rPr>
              <a:t>4 types of AD</a:t>
            </a:r>
          </a:p>
          <a:p>
            <a:endParaRPr lang="en-US" sz="3000" dirty="0">
              <a:latin typeface="Helvetica 55 Roman" panose="020B0500000000000000" pitchFamily="34" charset="0"/>
            </a:endParaRPr>
          </a:p>
          <a:p>
            <a:r>
              <a:rPr lang="en-US" sz="3000" dirty="0">
                <a:latin typeface="Helvetica 55 Roman" panose="020B0500000000000000" pitchFamily="34" charset="0"/>
              </a:rPr>
              <a:t>Symptoms include destruction of myelin sheath, neuronal dysfunction, seizures, and developmental defects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9122BA-5111-46CD-8AE7-CDFC3D7AAA2E}"/>
              </a:ext>
            </a:extLst>
          </p:cNvPr>
          <p:cNvSpPr/>
          <p:nvPr/>
        </p:nvSpPr>
        <p:spPr>
          <a:xfrm>
            <a:off x="7572873" y="3806890"/>
            <a:ext cx="3110163" cy="2034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Aim 2: Identify differentially expressed genes involved in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28070" y="1225793"/>
            <a:ext cx="3252823" cy="158190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58725" y="1225791"/>
            <a:ext cx="3208421" cy="1581903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163494" y="1225789"/>
            <a:ext cx="3208421" cy="1581905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20087" y="1225789"/>
            <a:ext cx="3208423" cy="1581907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4030664" y="1436016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990173" y="1684310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RNA-</a:t>
            </a:r>
            <a:r>
              <a:rPr lang="en-US" sz="32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Seq</a:t>
            </a:r>
            <a:endParaRPr lang="en-US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514012" y="1682237"/>
            <a:ext cx="27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084F1-2826-4250-ABBF-FD48DB19FC65}"/>
              </a:ext>
            </a:extLst>
          </p:cNvPr>
          <p:cNvSpPr txBox="1"/>
          <p:nvPr/>
        </p:nvSpPr>
        <p:spPr>
          <a:xfrm>
            <a:off x="9562087" y="1440852"/>
            <a:ext cx="277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F0286C94-C7C9-415A-9084-1B292823C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r="69730"/>
          <a:stretch/>
        </p:blipFill>
        <p:spPr bwMode="auto">
          <a:xfrm rot="16200000">
            <a:off x="2769656" y="491027"/>
            <a:ext cx="3542900" cy="8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4AF6F-FD47-4790-81B6-5AA5AA49AE05}"/>
              </a:ext>
            </a:extLst>
          </p:cNvPr>
          <p:cNvSpPr/>
          <p:nvPr/>
        </p:nvSpPr>
        <p:spPr>
          <a:xfrm>
            <a:off x="949372" y="2818985"/>
            <a:ext cx="1636664" cy="40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534F4-3E6D-4763-B091-FDDDEE8890C2}"/>
              </a:ext>
            </a:extLst>
          </p:cNvPr>
          <p:cNvSpPr/>
          <p:nvPr/>
        </p:nvSpPr>
        <p:spPr>
          <a:xfrm>
            <a:off x="5745534" y="2968927"/>
            <a:ext cx="1536956" cy="299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C1B5D4-F693-49AD-830F-2B1CF6814FEC}"/>
              </a:ext>
            </a:extLst>
          </p:cNvPr>
          <p:cNvSpPr/>
          <p:nvPr/>
        </p:nvSpPr>
        <p:spPr>
          <a:xfrm>
            <a:off x="163493" y="2807694"/>
            <a:ext cx="621547" cy="40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B63D0C-B42E-42D0-9C31-333E4E6D9378}"/>
              </a:ext>
            </a:extLst>
          </p:cNvPr>
          <p:cNvSpPr/>
          <p:nvPr/>
        </p:nvSpPr>
        <p:spPr>
          <a:xfrm>
            <a:off x="190912" y="6200569"/>
            <a:ext cx="621547" cy="40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7998AA-FDAE-4A99-9A7A-62422B9922C0}"/>
              </a:ext>
            </a:extLst>
          </p:cNvPr>
          <p:cNvSpPr/>
          <p:nvPr/>
        </p:nvSpPr>
        <p:spPr>
          <a:xfrm>
            <a:off x="7842400" y="3718380"/>
            <a:ext cx="926119" cy="2038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878CE-E14E-41EB-A013-E0D1694BA156}"/>
              </a:ext>
            </a:extLst>
          </p:cNvPr>
          <p:cNvSpPr txBox="1"/>
          <p:nvPr/>
        </p:nvSpPr>
        <p:spPr>
          <a:xfrm>
            <a:off x="7889090" y="4846388"/>
            <a:ext cx="1536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55 Roman" panose="020B0500000000000000" pitchFamily="34" charset="0"/>
              </a:rPr>
              <a:t>Mutant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E35285-5271-414C-BBE9-ED7B07353DFC}"/>
              </a:ext>
            </a:extLst>
          </p:cNvPr>
          <p:cNvSpPr txBox="1"/>
          <p:nvPr/>
        </p:nvSpPr>
        <p:spPr>
          <a:xfrm>
            <a:off x="7889090" y="4320919"/>
            <a:ext cx="1536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55 Roman" panose="020B0500000000000000" pitchFamily="34" charset="0"/>
              </a:rPr>
              <a:t>Mutant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43CAEA-94FA-439A-9A7A-5461E652B4B0}"/>
              </a:ext>
            </a:extLst>
          </p:cNvPr>
          <p:cNvSpPr txBox="1"/>
          <p:nvPr/>
        </p:nvSpPr>
        <p:spPr>
          <a:xfrm>
            <a:off x="7889090" y="3780234"/>
            <a:ext cx="1536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55 Roman" panose="020B0500000000000000" pitchFamily="34" charset="0"/>
              </a:rPr>
              <a:t>Mutant 3</a:t>
            </a:r>
          </a:p>
        </p:txBody>
      </p:sp>
      <p:pic>
        <p:nvPicPr>
          <p:cNvPr id="23" name="Picture 4" descr="Image result for mouse clipart transparent background">
            <a:extLst>
              <a:ext uri="{FF2B5EF4-FFF2-40B4-BE49-F238E27FC236}">
                <a16:creationId xmlns:a16="http://schemas.microsoft.com/office/drawing/2014/main" id="{A590B632-4B85-42A5-8371-0B56637A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44782" y="3670881"/>
            <a:ext cx="562529" cy="6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mouse clipart transparent background">
            <a:extLst>
              <a:ext uri="{FF2B5EF4-FFF2-40B4-BE49-F238E27FC236}">
                <a16:creationId xmlns:a16="http://schemas.microsoft.com/office/drawing/2014/main" id="{66C9DE20-1CE8-459F-BDD1-0788A1C2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76325" y="4217712"/>
            <a:ext cx="584415" cy="6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mouse clipart transparent background">
            <a:extLst>
              <a:ext uri="{FF2B5EF4-FFF2-40B4-BE49-F238E27FC236}">
                <a16:creationId xmlns:a16="http://schemas.microsoft.com/office/drawing/2014/main" id="{3CFADBEF-AB7C-413D-9BA1-7054F41C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87268" y="4738400"/>
            <a:ext cx="562529" cy="6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B1F2E5-F0C0-42CE-A8E3-BA097E8DC0B1}"/>
              </a:ext>
            </a:extLst>
          </p:cNvPr>
          <p:cNvSpPr txBox="1"/>
          <p:nvPr/>
        </p:nvSpPr>
        <p:spPr>
          <a:xfrm>
            <a:off x="7889090" y="5387341"/>
            <a:ext cx="1536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55 Roman" panose="020B0500000000000000" pitchFamily="34" charset="0"/>
              </a:rPr>
              <a:t>Wild type</a:t>
            </a:r>
          </a:p>
        </p:txBody>
      </p:sp>
      <p:pic>
        <p:nvPicPr>
          <p:cNvPr id="27" name="Picture 4" descr="Image result for mouse clipart transparent background">
            <a:extLst>
              <a:ext uri="{FF2B5EF4-FFF2-40B4-BE49-F238E27FC236}">
                <a16:creationId xmlns:a16="http://schemas.microsoft.com/office/drawing/2014/main" id="{B72C4C55-0F2D-44AE-8D1E-65C5278A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87267" y="5330693"/>
            <a:ext cx="562530" cy="6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A829C1-17D5-42B5-B071-0ADF0AFFC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95" y="3339131"/>
            <a:ext cx="1853082" cy="272423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D982FCFB-6E41-41A3-B6E4-585662997D8A}"/>
              </a:ext>
            </a:extLst>
          </p:cNvPr>
          <p:cNvSpPr/>
          <p:nvPr/>
        </p:nvSpPr>
        <p:spPr>
          <a:xfrm>
            <a:off x="9910160" y="4172343"/>
            <a:ext cx="587069" cy="448236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D69E8-0B0E-4F76-82C8-A95BC40C91E0}"/>
              </a:ext>
            </a:extLst>
          </p:cNvPr>
          <p:cNvSpPr txBox="1"/>
          <p:nvPr/>
        </p:nvSpPr>
        <p:spPr>
          <a:xfrm>
            <a:off x="9754810" y="2852743"/>
            <a:ext cx="251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Differentially expressed genes</a:t>
            </a:r>
          </a:p>
        </p:txBody>
      </p:sp>
    </p:spTree>
    <p:extLst>
      <p:ext uri="{BB962C8B-B14F-4D97-AF65-F5344CB8AC3E}">
        <p14:creationId xmlns:p14="http://schemas.microsoft.com/office/powerpoint/2010/main" val="301360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34993" y="1223717"/>
            <a:ext cx="3208421" cy="158190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80760" y="1223715"/>
            <a:ext cx="3208421" cy="1581903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2999274" y="1223714"/>
            <a:ext cx="3208421" cy="1581905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84531" y="1223714"/>
            <a:ext cx="3208423" cy="1581907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9627279" y="1472058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044346" y="1682234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RNA-</a:t>
            </a:r>
            <a:r>
              <a:rPr lang="en-US" sz="32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Seq</a:t>
            </a:r>
            <a:endParaRPr lang="en-US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454732" y="1718280"/>
            <a:ext cx="272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437DF-4594-427F-8C87-06DE00918D7E}"/>
              </a:ext>
            </a:extLst>
          </p:cNvPr>
          <p:cNvSpPr txBox="1"/>
          <p:nvPr/>
        </p:nvSpPr>
        <p:spPr>
          <a:xfrm>
            <a:off x="3933794" y="1472059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5F3374-DDBF-459B-8291-24FD37469398}"/>
              </a:ext>
            </a:extLst>
          </p:cNvPr>
          <p:cNvSpPr txBox="1">
            <a:spLocks/>
          </p:cNvSpPr>
          <p:nvPr/>
        </p:nvSpPr>
        <p:spPr>
          <a:xfrm>
            <a:off x="504204" y="145433"/>
            <a:ext cx="111653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u="sng" dirty="0">
                <a:latin typeface="Franklin Gothic Demi" panose="020B0703020102020204" pitchFamily="34" charset="0"/>
              </a:rPr>
              <a:t>Aim 2:</a:t>
            </a:r>
            <a:r>
              <a:rPr lang="en-US" sz="2900" dirty="0">
                <a:latin typeface="Franklin Gothic Demi" panose="020B0703020102020204" pitchFamily="34" charset="0"/>
              </a:rPr>
              <a:t> Identify differentially expressed genes involved in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A9368-2C15-4DE5-A804-B4EC6833B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51" y="3052902"/>
            <a:ext cx="4064680" cy="32517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4210FE-8CAC-42F3-A5B7-C980089BA420}"/>
              </a:ext>
            </a:extLst>
          </p:cNvPr>
          <p:cNvSpPr/>
          <p:nvPr/>
        </p:nvSpPr>
        <p:spPr>
          <a:xfrm>
            <a:off x="504203" y="3883901"/>
            <a:ext cx="1244385" cy="35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9BAAA-CF48-4400-B2C3-B595091B5E0F}"/>
              </a:ext>
            </a:extLst>
          </p:cNvPr>
          <p:cNvSpPr/>
          <p:nvPr/>
        </p:nvSpPr>
        <p:spPr>
          <a:xfrm>
            <a:off x="1900989" y="4472041"/>
            <a:ext cx="1244385" cy="3529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60A47E-AC9E-4B89-8168-8CE1403665DC}"/>
              </a:ext>
            </a:extLst>
          </p:cNvPr>
          <p:cNvSpPr/>
          <p:nvPr/>
        </p:nvSpPr>
        <p:spPr>
          <a:xfrm>
            <a:off x="504203" y="5020517"/>
            <a:ext cx="1244385" cy="35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2292D-6F75-4732-9BDB-8F8F28E9E1AA}"/>
              </a:ext>
            </a:extLst>
          </p:cNvPr>
          <p:cNvSpPr/>
          <p:nvPr/>
        </p:nvSpPr>
        <p:spPr>
          <a:xfrm>
            <a:off x="1900989" y="5634285"/>
            <a:ext cx="1244385" cy="35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7187-7D92-4C71-96D0-490D9DE15DAE}"/>
              </a:ext>
            </a:extLst>
          </p:cNvPr>
          <p:cNvSpPr txBox="1"/>
          <p:nvPr/>
        </p:nvSpPr>
        <p:spPr>
          <a:xfrm>
            <a:off x="504203" y="3851939"/>
            <a:ext cx="12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Gene 1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D0FCE57-6CA2-4C9A-8904-BF22760ECD65}"/>
              </a:ext>
            </a:extLst>
          </p:cNvPr>
          <p:cNvSpPr/>
          <p:nvPr/>
        </p:nvSpPr>
        <p:spPr>
          <a:xfrm>
            <a:off x="8181450" y="4605686"/>
            <a:ext cx="703081" cy="671504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CB774AA-D283-4C58-84E7-9215936353E7}"/>
              </a:ext>
            </a:extLst>
          </p:cNvPr>
          <p:cNvSpPr/>
          <p:nvPr/>
        </p:nvSpPr>
        <p:spPr>
          <a:xfrm>
            <a:off x="3511790" y="4648504"/>
            <a:ext cx="707283" cy="597264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EC8288-1EFB-4A08-B629-CB2562A8748A}"/>
              </a:ext>
            </a:extLst>
          </p:cNvPr>
          <p:cNvSpPr txBox="1"/>
          <p:nvPr/>
        </p:nvSpPr>
        <p:spPr>
          <a:xfrm>
            <a:off x="1954098" y="4433060"/>
            <a:ext cx="124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Gene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48301-9E1F-44A0-A777-B5115423EA74}"/>
              </a:ext>
            </a:extLst>
          </p:cNvPr>
          <p:cNvSpPr txBox="1"/>
          <p:nvPr/>
        </p:nvSpPr>
        <p:spPr>
          <a:xfrm>
            <a:off x="514231" y="4981536"/>
            <a:ext cx="1244385" cy="430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Gene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D2276D-7E24-4845-936F-37C2EE7E055C}"/>
              </a:ext>
            </a:extLst>
          </p:cNvPr>
          <p:cNvSpPr txBox="1"/>
          <p:nvPr/>
        </p:nvSpPr>
        <p:spPr>
          <a:xfrm>
            <a:off x="1900989" y="5595304"/>
            <a:ext cx="1297495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Gene 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878F17-8C0E-4634-9EEC-BCE7F2F47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7" b="33804"/>
          <a:stretch/>
        </p:blipFill>
        <p:spPr>
          <a:xfrm>
            <a:off x="9274604" y="4123452"/>
            <a:ext cx="2677910" cy="13815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6185B5F-F040-4B98-94BB-D82E796C5F25}"/>
              </a:ext>
            </a:extLst>
          </p:cNvPr>
          <p:cNvSpPr txBox="1"/>
          <p:nvPr/>
        </p:nvSpPr>
        <p:spPr>
          <a:xfrm>
            <a:off x="8948951" y="2944189"/>
            <a:ext cx="3329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Genes involved in glutamate uptake and neuronal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171798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148392" y="1218649"/>
            <a:ext cx="3208421" cy="158190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48001" y="1218648"/>
            <a:ext cx="3208421" cy="1581903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5955631" y="1218646"/>
            <a:ext cx="3208421" cy="1581905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63259" y="1218646"/>
            <a:ext cx="3208423" cy="1581907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9627279" y="1499388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134983" y="1745610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RNA-</a:t>
            </a:r>
            <a:r>
              <a:rPr lang="en-US" sz="32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Seq</a:t>
            </a:r>
            <a:endParaRPr lang="en-US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433892" y="1717210"/>
            <a:ext cx="279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07BE-D4A2-47D7-AE69-9807B0A65C90}"/>
              </a:ext>
            </a:extLst>
          </p:cNvPr>
          <p:cNvSpPr txBox="1"/>
          <p:nvPr/>
        </p:nvSpPr>
        <p:spPr>
          <a:xfrm>
            <a:off x="3896225" y="1499388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pic>
        <p:nvPicPr>
          <p:cNvPr id="12" name="Picture 2" descr="Image result for crispr cas 9">
            <a:extLst>
              <a:ext uri="{FF2B5EF4-FFF2-40B4-BE49-F238E27FC236}">
                <a16:creationId xmlns:a16="http://schemas.microsoft.com/office/drawing/2014/main" id="{DDCBBDE8-54EF-4DD7-B139-8E26D2CAD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2541" r="10224" b="8729"/>
          <a:stretch/>
        </p:blipFill>
        <p:spPr bwMode="auto">
          <a:xfrm>
            <a:off x="2393766" y="3149436"/>
            <a:ext cx="6469493" cy="32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51846B-34A2-47F5-A473-A437C4F6881C}"/>
              </a:ext>
            </a:extLst>
          </p:cNvPr>
          <p:cNvSpPr/>
          <p:nvPr/>
        </p:nvSpPr>
        <p:spPr>
          <a:xfrm>
            <a:off x="6959419" y="3357868"/>
            <a:ext cx="2007279" cy="6284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BAAC7-3B49-4658-B633-58FD01885F6B}"/>
              </a:ext>
            </a:extLst>
          </p:cNvPr>
          <p:cNvSpPr txBox="1"/>
          <p:nvPr/>
        </p:nvSpPr>
        <p:spPr>
          <a:xfrm>
            <a:off x="6742289" y="3226451"/>
            <a:ext cx="360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DNA of differentially expressed genes</a:t>
            </a:r>
          </a:p>
        </p:txBody>
      </p:sp>
      <p:pic>
        <p:nvPicPr>
          <p:cNvPr id="16" name="Picture 4" descr="Image result for mouse clipart transparent background">
            <a:extLst>
              <a:ext uri="{FF2B5EF4-FFF2-40B4-BE49-F238E27FC236}">
                <a16:creationId xmlns:a16="http://schemas.microsoft.com/office/drawing/2014/main" id="{6545E4B1-FA9A-4B5B-95EF-39E0C6DD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8" y="4095485"/>
            <a:ext cx="1320815" cy="1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890834-71BE-46FC-9205-B7DBFEB0FE59}"/>
              </a:ext>
            </a:extLst>
          </p:cNvPr>
          <p:cNvSpPr/>
          <p:nvPr/>
        </p:nvSpPr>
        <p:spPr>
          <a:xfrm>
            <a:off x="1805714" y="4827488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982D1C3-9494-49A8-A93D-C9CB1E8E66D5}"/>
              </a:ext>
            </a:extLst>
          </p:cNvPr>
          <p:cNvSpPr/>
          <p:nvPr/>
        </p:nvSpPr>
        <p:spPr>
          <a:xfrm>
            <a:off x="9077808" y="4827488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FFBF5E-FE13-4109-AAC9-224D0983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Franklin Gothic Demi" panose="020B0703020102020204" pitchFamily="34" charset="0"/>
              </a:rPr>
              <a:t>Aim 2:</a:t>
            </a:r>
            <a:r>
              <a:rPr lang="en-US" sz="3200" dirty="0">
                <a:latin typeface="Franklin Gothic Demi" panose="020B0703020102020204" pitchFamily="34" charset="0"/>
              </a:rPr>
              <a:t> Identify differentially expressed genes involved in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19" name="Picture 4" descr="Image result for mouse clipart transparent background">
            <a:extLst>
              <a:ext uri="{FF2B5EF4-FFF2-40B4-BE49-F238E27FC236}">
                <a16:creationId xmlns:a16="http://schemas.microsoft.com/office/drawing/2014/main" id="{6F302F35-93F3-4715-8B83-5CD89201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3620624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ouse clipart transparent background">
            <a:extLst>
              <a:ext uri="{FF2B5EF4-FFF2-40B4-BE49-F238E27FC236}">
                <a16:creationId xmlns:a16="http://schemas.microsoft.com/office/drawing/2014/main" id="{96AFFF51-74F3-413F-BA55-2E89DA53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4687353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mouse clipart transparent background">
            <a:extLst>
              <a:ext uri="{FF2B5EF4-FFF2-40B4-BE49-F238E27FC236}">
                <a16:creationId xmlns:a16="http://schemas.microsoft.com/office/drawing/2014/main" id="{EDE12C1B-2E7F-434C-8BDF-F800DEF9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4687353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mouse clipart transparent background">
            <a:extLst>
              <a:ext uri="{FF2B5EF4-FFF2-40B4-BE49-F238E27FC236}">
                <a16:creationId xmlns:a16="http://schemas.microsoft.com/office/drawing/2014/main" id="{FE494F21-875C-4180-AA9A-C85797FA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5754082"/>
            <a:ext cx="866574" cy="1012916"/>
          </a:xfrm>
          <a:prstGeom prst="rect">
            <a:avLst/>
          </a:prstGeom>
          <a:noFill/>
        </p:spPr>
      </p:pic>
      <p:pic>
        <p:nvPicPr>
          <p:cNvPr id="24" name="Picture 4" descr="Image result for mouse clipart transparent background">
            <a:extLst>
              <a:ext uri="{FF2B5EF4-FFF2-40B4-BE49-F238E27FC236}">
                <a16:creationId xmlns:a16="http://schemas.microsoft.com/office/drawing/2014/main" id="{E87CD6F2-A3D7-4D89-ACE0-F5F21E07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5754082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518B71-CA07-493F-B94C-F1F8E938331E}"/>
              </a:ext>
            </a:extLst>
          </p:cNvPr>
          <p:cNvSpPr txBox="1"/>
          <p:nvPr/>
        </p:nvSpPr>
        <p:spPr>
          <a:xfrm>
            <a:off x="10331456" y="2966752"/>
            <a:ext cx="1834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Franklin Gothic Demi" panose="020B0703020102020204" pitchFamily="34" charset="0"/>
              </a:rPr>
              <a:t>Mutants:</a:t>
            </a:r>
          </a:p>
        </p:txBody>
      </p:sp>
      <p:pic>
        <p:nvPicPr>
          <p:cNvPr id="26" name="Picture 4" descr="Image result for mouse clipart transparent background">
            <a:extLst>
              <a:ext uri="{FF2B5EF4-FFF2-40B4-BE49-F238E27FC236}">
                <a16:creationId xmlns:a16="http://schemas.microsoft.com/office/drawing/2014/main" id="{122356B0-6CBF-4D57-889F-6B1C12B6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3620624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95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38793" y="1225789"/>
            <a:ext cx="3208421" cy="1476122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44783" y="1225786"/>
            <a:ext cx="3208421" cy="1499930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8873796" y="1225784"/>
            <a:ext cx="3208421" cy="1499929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208077" y="1249594"/>
            <a:ext cx="3208423" cy="1476122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9627279" y="1438083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115108" y="1684306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RNA-</a:t>
            </a:r>
            <a:r>
              <a:rPr lang="en-US" sz="32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Seq</a:t>
            </a:r>
            <a:endParaRPr lang="en-US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425245" y="1684305"/>
            <a:ext cx="279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07BE-D4A2-47D7-AE69-9807B0A65C90}"/>
              </a:ext>
            </a:extLst>
          </p:cNvPr>
          <p:cNvSpPr txBox="1"/>
          <p:nvPr/>
        </p:nvSpPr>
        <p:spPr>
          <a:xfrm>
            <a:off x="4066750" y="1474017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5A76CE-A6FF-4256-A690-A40F2E5FFFE2}"/>
              </a:ext>
            </a:extLst>
          </p:cNvPr>
          <p:cNvSpPr txBox="1">
            <a:spLocks/>
          </p:cNvSpPr>
          <p:nvPr/>
        </p:nvSpPr>
        <p:spPr>
          <a:xfrm>
            <a:off x="504204" y="145433"/>
            <a:ext cx="111653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u="sng" dirty="0">
                <a:latin typeface="Franklin Gothic Demi" panose="020B0703020102020204" pitchFamily="34" charset="0"/>
              </a:rPr>
              <a:t>Aim 2:</a:t>
            </a:r>
            <a:r>
              <a:rPr lang="en-US" sz="2900" dirty="0">
                <a:latin typeface="Franklin Gothic Demi" panose="020B0703020102020204" pitchFamily="34" charset="0"/>
              </a:rPr>
              <a:t> Identify differentially expressed genes involved in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6FFCCA-0201-47EF-9296-CF985597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2749521"/>
            <a:ext cx="12115800" cy="3528405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A03B91AB-2256-4B41-8349-302EEB82BB52}"/>
              </a:ext>
            </a:extLst>
          </p:cNvPr>
          <p:cNvSpPr txBox="1">
            <a:spLocks/>
          </p:cNvSpPr>
          <p:nvPr/>
        </p:nvSpPr>
        <p:spPr>
          <a:xfrm>
            <a:off x="289863" y="6129662"/>
            <a:ext cx="11672261" cy="8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latin typeface="Franklin Gothic Demi" panose="020B0703020102020204" pitchFamily="34" charset="0"/>
              </a:rPr>
              <a:t>Hypothesis: Differentially expressed genes will be involved in glutamate uptake</a:t>
            </a:r>
            <a:br>
              <a:rPr lang="en-US" sz="4300" dirty="0">
                <a:latin typeface="Franklin Gothic Demi" panose="020B0703020102020204" pitchFamily="34" charset="0"/>
              </a:rPr>
            </a:br>
            <a:r>
              <a:rPr lang="en-US" sz="4300" dirty="0">
                <a:latin typeface="Franklin Gothic Demi" panose="020B0703020102020204" pitchFamily="34" charset="0"/>
              </a:rPr>
              <a:t>                                                 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EEA3E7-1E53-4A63-B0A5-D9A9D00BECDB}"/>
              </a:ext>
            </a:extLst>
          </p:cNvPr>
          <p:cNvSpPr/>
          <p:nvPr/>
        </p:nvSpPr>
        <p:spPr>
          <a:xfrm>
            <a:off x="68094" y="6060332"/>
            <a:ext cx="12081753" cy="797668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76E658-213A-4403-B5D4-8E0D68948400}"/>
              </a:ext>
            </a:extLst>
          </p:cNvPr>
          <p:cNvSpPr/>
          <p:nvPr/>
        </p:nvSpPr>
        <p:spPr>
          <a:xfrm>
            <a:off x="9552437" y="4668736"/>
            <a:ext cx="2529780" cy="208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43152" y="1271849"/>
            <a:ext cx="3252823" cy="1581901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52794" y="1271847"/>
            <a:ext cx="3208421" cy="1581903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166794" y="1271844"/>
            <a:ext cx="3208421" cy="1581905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29152" y="1271844"/>
            <a:ext cx="3208423" cy="1581907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956269" y="1438087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151700" y="1701210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Tap-MS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453804" y="1766410"/>
            <a:ext cx="27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084F1-2826-4250-ABBF-FD48DB19FC65}"/>
              </a:ext>
            </a:extLst>
          </p:cNvPr>
          <p:cNvSpPr txBox="1"/>
          <p:nvPr/>
        </p:nvSpPr>
        <p:spPr>
          <a:xfrm>
            <a:off x="9422681" y="1460001"/>
            <a:ext cx="277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401907-0C32-47AD-97DF-DA9C6B1E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Franklin Gothic Demi" panose="020B0703020102020204" pitchFamily="34" charset="0"/>
              </a:rPr>
              <a:t>Aim 3:</a:t>
            </a:r>
            <a:r>
              <a:rPr lang="en-US" sz="3200" dirty="0">
                <a:latin typeface="Franklin Gothic Demi" panose="020B0703020102020204" pitchFamily="34" charset="0"/>
              </a:rPr>
              <a:t> Identify novel protein interactions necessary for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12290" name="Picture 2" descr="Image result for tap-tag and mass spectrometry">
            <a:extLst>
              <a:ext uri="{FF2B5EF4-FFF2-40B4-BE49-F238E27FC236}">
                <a16:creationId xmlns:a16="http://schemas.microsoft.com/office/drawing/2014/main" id="{FD8B9CEE-94C8-4227-9183-5BCAE38C0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0"/>
          <a:stretch/>
        </p:blipFill>
        <p:spPr bwMode="auto">
          <a:xfrm>
            <a:off x="2885401" y="4188976"/>
            <a:ext cx="2345130" cy="9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tap-tag and mass spectrometry">
            <a:extLst>
              <a:ext uri="{FF2B5EF4-FFF2-40B4-BE49-F238E27FC236}">
                <a16:creationId xmlns:a16="http://schemas.microsoft.com/office/drawing/2014/main" id="{D9179BD9-87A7-4053-BDD5-336A19636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6" r="1968"/>
          <a:stretch/>
        </p:blipFill>
        <p:spPr bwMode="auto">
          <a:xfrm>
            <a:off x="9012671" y="3985333"/>
            <a:ext cx="3163682" cy="13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tap-tag and mass spectrometry">
            <a:extLst>
              <a:ext uri="{FF2B5EF4-FFF2-40B4-BE49-F238E27FC236}">
                <a16:creationId xmlns:a16="http://schemas.microsoft.com/office/drawing/2014/main" id="{664E0C94-7508-4D64-A604-3D4021D3A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5" r="65939" b="43371"/>
          <a:stretch/>
        </p:blipFill>
        <p:spPr bwMode="auto">
          <a:xfrm>
            <a:off x="7413797" y="2997509"/>
            <a:ext cx="1044939" cy="7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tap-tag and mass spectrometry">
            <a:extLst>
              <a:ext uri="{FF2B5EF4-FFF2-40B4-BE49-F238E27FC236}">
                <a16:creationId xmlns:a16="http://schemas.microsoft.com/office/drawing/2014/main" id="{1E0040CD-A17F-49F5-B0E0-32EAF9AB1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2" t="37435" b="43371"/>
          <a:stretch/>
        </p:blipFill>
        <p:spPr bwMode="auto">
          <a:xfrm>
            <a:off x="5484902" y="2997509"/>
            <a:ext cx="1222196" cy="7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tap-tag and mass spectrometry">
            <a:extLst>
              <a:ext uri="{FF2B5EF4-FFF2-40B4-BE49-F238E27FC236}">
                <a16:creationId xmlns:a16="http://schemas.microsoft.com/office/drawing/2014/main" id="{3793BB25-BEA1-4D29-800E-1F62F6E14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2" t="37435" b="43371"/>
          <a:stretch/>
        </p:blipFill>
        <p:spPr bwMode="auto">
          <a:xfrm>
            <a:off x="3363967" y="3019789"/>
            <a:ext cx="1222196" cy="7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F44194-B5FE-4B0B-BB65-807F79AB70C4}"/>
              </a:ext>
            </a:extLst>
          </p:cNvPr>
          <p:cNvSpPr/>
          <p:nvPr/>
        </p:nvSpPr>
        <p:spPr>
          <a:xfrm>
            <a:off x="3417467" y="3037405"/>
            <a:ext cx="1147930" cy="7018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C58BB-D0D8-4F28-B09A-64B8A767CC71}"/>
              </a:ext>
            </a:extLst>
          </p:cNvPr>
          <p:cNvSpPr txBox="1"/>
          <p:nvPr/>
        </p:nvSpPr>
        <p:spPr>
          <a:xfrm>
            <a:off x="3514261" y="3142932"/>
            <a:ext cx="104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Affinity purification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" descr="Image result for tap-tag and mass spectrometry">
            <a:extLst>
              <a:ext uri="{FF2B5EF4-FFF2-40B4-BE49-F238E27FC236}">
                <a16:creationId xmlns:a16="http://schemas.microsoft.com/office/drawing/2014/main" id="{F9F1438C-F220-4D2C-B2F3-548F0A5A6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b="71950"/>
          <a:stretch/>
        </p:blipFill>
        <p:spPr bwMode="auto">
          <a:xfrm>
            <a:off x="269078" y="3969017"/>
            <a:ext cx="2182815" cy="12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983E9A-4FF0-4434-8499-5209DB4E58C4}"/>
              </a:ext>
            </a:extLst>
          </p:cNvPr>
          <p:cNvSpPr/>
          <p:nvPr/>
        </p:nvSpPr>
        <p:spPr>
          <a:xfrm>
            <a:off x="1679933" y="5092133"/>
            <a:ext cx="352879" cy="1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E44351-1BDE-4EF8-8EF1-E1A32CE895C3}"/>
              </a:ext>
            </a:extLst>
          </p:cNvPr>
          <p:cNvSpPr/>
          <p:nvPr/>
        </p:nvSpPr>
        <p:spPr>
          <a:xfrm>
            <a:off x="4559199" y="5092133"/>
            <a:ext cx="352879" cy="1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BBFF802B-5D5D-4611-9B88-B89C49BE05F3}"/>
              </a:ext>
            </a:extLst>
          </p:cNvPr>
          <p:cNvSpPr/>
          <p:nvPr/>
        </p:nvSpPr>
        <p:spPr>
          <a:xfrm rot="16200000">
            <a:off x="880991" y="4240007"/>
            <a:ext cx="111967" cy="1335789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4509D2-3EBB-4823-A32B-3351674F8641}"/>
              </a:ext>
            </a:extLst>
          </p:cNvPr>
          <p:cNvCxnSpPr>
            <a:cxnSpLocks/>
          </p:cNvCxnSpPr>
          <p:nvPr/>
        </p:nvCxnSpPr>
        <p:spPr>
          <a:xfrm>
            <a:off x="936974" y="4973019"/>
            <a:ext cx="0" cy="229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1D4FDA-5575-4981-90D2-98871A59ADB1}"/>
              </a:ext>
            </a:extLst>
          </p:cNvPr>
          <p:cNvSpPr txBox="1"/>
          <p:nvPr/>
        </p:nvSpPr>
        <p:spPr>
          <a:xfrm>
            <a:off x="269078" y="5132823"/>
            <a:ext cx="133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Tap Tag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D37AF41-6B17-428F-9888-63ACCE71D3F4}"/>
              </a:ext>
            </a:extLst>
          </p:cNvPr>
          <p:cNvSpPr/>
          <p:nvPr/>
        </p:nvSpPr>
        <p:spPr>
          <a:xfrm>
            <a:off x="669816" y="3068297"/>
            <a:ext cx="1147930" cy="7018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F7032-71CB-42D9-B1CB-716901E2F3E3}"/>
              </a:ext>
            </a:extLst>
          </p:cNvPr>
          <p:cNvSpPr txBox="1"/>
          <p:nvPr/>
        </p:nvSpPr>
        <p:spPr>
          <a:xfrm>
            <a:off x="690161" y="3149773"/>
            <a:ext cx="122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Tap Tag GFAP in Mice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EF83B9D-28E1-413A-984F-6924DD496A8C}"/>
              </a:ext>
            </a:extLst>
          </p:cNvPr>
          <p:cNvSpPr/>
          <p:nvPr/>
        </p:nvSpPr>
        <p:spPr>
          <a:xfrm>
            <a:off x="2118049" y="3228391"/>
            <a:ext cx="1045029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22B7133-5024-4AE1-A498-204CC73A67C5}"/>
              </a:ext>
            </a:extLst>
          </p:cNvPr>
          <p:cNvSpPr/>
          <p:nvPr/>
        </p:nvSpPr>
        <p:spPr>
          <a:xfrm>
            <a:off x="4682957" y="3189912"/>
            <a:ext cx="779844" cy="396871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D8306D-00C0-42E1-9C82-2A0FDD6900A9}"/>
              </a:ext>
            </a:extLst>
          </p:cNvPr>
          <p:cNvSpPr/>
          <p:nvPr/>
        </p:nvSpPr>
        <p:spPr>
          <a:xfrm>
            <a:off x="9836096" y="3019789"/>
            <a:ext cx="912770" cy="7148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5CDCC9-E31D-4D54-9EF5-68A9F404CDA4}"/>
              </a:ext>
            </a:extLst>
          </p:cNvPr>
          <p:cNvSpPr txBox="1"/>
          <p:nvPr/>
        </p:nvSpPr>
        <p:spPr>
          <a:xfrm>
            <a:off x="9915994" y="3104458"/>
            <a:ext cx="166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Identify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Proteins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AFF6304-6801-440A-A2F9-C6FA8AC5E3F1}"/>
              </a:ext>
            </a:extLst>
          </p:cNvPr>
          <p:cNvSpPr/>
          <p:nvPr/>
        </p:nvSpPr>
        <p:spPr>
          <a:xfrm>
            <a:off x="6729199" y="3155285"/>
            <a:ext cx="706699" cy="414625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D7046C3-C060-4C86-87D9-5F7F38D13529}"/>
              </a:ext>
            </a:extLst>
          </p:cNvPr>
          <p:cNvSpPr/>
          <p:nvPr/>
        </p:nvSpPr>
        <p:spPr>
          <a:xfrm>
            <a:off x="8628123" y="3173039"/>
            <a:ext cx="841098" cy="396871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E7C993-E90F-4C8A-8655-E68F2D1D8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1" t="62473" b="13558"/>
          <a:stretch/>
        </p:blipFill>
        <p:spPr>
          <a:xfrm>
            <a:off x="6746176" y="3969017"/>
            <a:ext cx="2041309" cy="17114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4D4548-7513-4FAD-AF04-52AFB7F18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3" t="18730" r="13723" b="48926"/>
          <a:stretch/>
        </p:blipFill>
        <p:spPr>
          <a:xfrm>
            <a:off x="5764667" y="3736890"/>
            <a:ext cx="747620" cy="211387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CC6A6C6-0524-4E3B-9B40-85CF413CF36D}"/>
              </a:ext>
            </a:extLst>
          </p:cNvPr>
          <p:cNvSpPr/>
          <p:nvPr/>
        </p:nvSpPr>
        <p:spPr>
          <a:xfrm>
            <a:off x="5934534" y="4764210"/>
            <a:ext cx="450106" cy="121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2456499E-AEC9-4450-9055-BD6897890543}"/>
              </a:ext>
            </a:extLst>
          </p:cNvPr>
          <p:cNvSpPr/>
          <p:nvPr/>
        </p:nvSpPr>
        <p:spPr>
          <a:xfrm>
            <a:off x="2381268" y="4444650"/>
            <a:ext cx="478056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09339E2-2D9F-423D-97F3-33B764E7BECF}"/>
              </a:ext>
            </a:extLst>
          </p:cNvPr>
          <p:cNvSpPr/>
          <p:nvPr/>
        </p:nvSpPr>
        <p:spPr>
          <a:xfrm>
            <a:off x="5300022" y="4471709"/>
            <a:ext cx="478056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DB9A57FB-5BAF-4CAC-9FE9-B072DB46EB42}"/>
              </a:ext>
            </a:extLst>
          </p:cNvPr>
          <p:cNvSpPr/>
          <p:nvPr/>
        </p:nvSpPr>
        <p:spPr>
          <a:xfrm>
            <a:off x="6511653" y="4474521"/>
            <a:ext cx="478056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26B536CF-41AE-4E94-8C47-3372AE062385}"/>
              </a:ext>
            </a:extLst>
          </p:cNvPr>
          <p:cNvSpPr/>
          <p:nvPr/>
        </p:nvSpPr>
        <p:spPr>
          <a:xfrm>
            <a:off x="8621297" y="4463311"/>
            <a:ext cx="478056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E7EEE6-29DB-457C-8ED4-3264138226CF}"/>
              </a:ext>
            </a:extLst>
          </p:cNvPr>
          <p:cNvSpPr txBox="1"/>
          <p:nvPr/>
        </p:nvSpPr>
        <p:spPr>
          <a:xfrm>
            <a:off x="5470583" y="5877922"/>
            <a:ext cx="133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WT and Mutants</a:t>
            </a:r>
          </a:p>
        </p:txBody>
      </p:sp>
    </p:spTree>
    <p:extLst>
      <p:ext uri="{BB962C8B-B14F-4D97-AF65-F5344CB8AC3E}">
        <p14:creationId xmlns:p14="http://schemas.microsoft.com/office/powerpoint/2010/main" val="62404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43152" y="1271849"/>
            <a:ext cx="3252823" cy="1581901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52794" y="1271847"/>
            <a:ext cx="3208421" cy="1581903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166794" y="1271844"/>
            <a:ext cx="3208421" cy="1581905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29152" y="1271844"/>
            <a:ext cx="3208423" cy="1581907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956269" y="1438087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161404" y="1520189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Tap-MS and Y2H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534014" y="1766410"/>
            <a:ext cx="27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084F1-2826-4250-ABBF-FD48DB19FC65}"/>
              </a:ext>
            </a:extLst>
          </p:cNvPr>
          <p:cNvSpPr txBox="1"/>
          <p:nvPr/>
        </p:nvSpPr>
        <p:spPr>
          <a:xfrm>
            <a:off x="9422681" y="1460001"/>
            <a:ext cx="277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0B5BAB-E891-4F48-AE7A-79190498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Franklin Gothic Demi" panose="020B0703020102020204" pitchFamily="34" charset="0"/>
              </a:rPr>
              <a:t>Aim 3:</a:t>
            </a:r>
            <a:r>
              <a:rPr lang="en-US" sz="3200" dirty="0">
                <a:latin typeface="Franklin Gothic Demi" panose="020B0703020102020204" pitchFamily="34" charset="0"/>
              </a:rPr>
              <a:t> Identify novel protein interactions necessary for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E2F831-66E8-4D61-8891-760A63340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75" y="3003088"/>
            <a:ext cx="4064680" cy="3251746"/>
          </a:xfrm>
          <a:prstGeom prst="rect">
            <a:avLst/>
          </a:prstGeom>
        </p:spPr>
      </p:pic>
      <p:pic>
        <p:nvPicPr>
          <p:cNvPr id="15" name="Picture 2" descr="Image result for tap-tag and mass spectrometry">
            <a:extLst>
              <a:ext uri="{FF2B5EF4-FFF2-40B4-BE49-F238E27FC236}">
                <a16:creationId xmlns:a16="http://schemas.microsoft.com/office/drawing/2014/main" id="{2F34D477-04A8-4E85-A5FA-21E912ECD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6" r="1968"/>
          <a:stretch/>
        </p:blipFill>
        <p:spPr bwMode="auto">
          <a:xfrm>
            <a:off x="140173" y="3846845"/>
            <a:ext cx="3816096" cy="15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B89A92-D0D1-4B36-B48B-7BF0F52DF5C1}"/>
              </a:ext>
            </a:extLst>
          </p:cNvPr>
          <p:cNvSpPr/>
          <p:nvPr/>
        </p:nvSpPr>
        <p:spPr>
          <a:xfrm>
            <a:off x="3989847" y="4441386"/>
            <a:ext cx="478056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1D7CC1-8BD7-4D61-A508-E5BCE8B2C731}"/>
              </a:ext>
            </a:extLst>
          </p:cNvPr>
          <p:cNvSpPr/>
          <p:nvPr/>
        </p:nvSpPr>
        <p:spPr>
          <a:xfrm>
            <a:off x="8532583" y="4432551"/>
            <a:ext cx="478056" cy="392819"/>
          </a:xfrm>
          <a:prstGeom prst="rightArrow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BBDA1-6109-4875-A6E1-3CF7D0302568}"/>
              </a:ext>
            </a:extLst>
          </p:cNvPr>
          <p:cNvSpPr txBox="1"/>
          <p:nvPr/>
        </p:nvSpPr>
        <p:spPr>
          <a:xfrm>
            <a:off x="8948951" y="2944189"/>
            <a:ext cx="3329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Genes of proteins involved in glutamate uptake and neuronal regulation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F02659-1EE2-4A5C-A165-20D203771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7" b="33804"/>
          <a:stretch/>
        </p:blipFill>
        <p:spPr>
          <a:xfrm>
            <a:off x="9094408" y="4513849"/>
            <a:ext cx="2677910" cy="13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crispr cas 9">
            <a:extLst>
              <a:ext uri="{FF2B5EF4-FFF2-40B4-BE49-F238E27FC236}">
                <a16:creationId xmlns:a16="http://schemas.microsoft.com/office/drawing/2014/main" id="{CE81BC4B-BE1D-477A-98B2-61E05AAEE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2541" r="10224" b="8729"/>
          <a:stretch/>
        </p:blipFill>
        <p:spPr bwMode="auto">
          <a:xfrm>
            <a:off x="2528687" y="3222167"/>
            <a:ext cx="6573982" cy="32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43152" y="1271849"/>
            <a:ext cx="3252823" cy="1581901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52794" y="1271847"/>
            <a:ext cx="3208421" cy="1581903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166794" y="1271844"/>
            <a:ext cx="3208421" cy="1581905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29152" y="1271844"/>
            <a:ext cx="3208423" cy="1581907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913726" y="1520187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161404" y="1520189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Tap-MS and Y2H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520990" y="1766410"/>
            <a:ext cx="27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084F1-2826-4250-ABBF-FD48DB19FC65}"/>
              </a:ext>
            </a:extLst>
          </p:cNvPr>
          <p:cNvSpPr txBox="1"/>
          <p:nvPr/>
        </p:nvSpPr>
        <p:spPr>
          <a:xfrm>
            <a:off x="9422681" y="1520187"/>
            <a:ext cx="277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F5E517-E332-4966-A97D-81D219301109}"/>
              </a:ext>
            </a:extLst>
          </p:cNvPr>
          <p:cNvSpPr/>
          <p:nvPr/>
        </p:nvSpPr>
        <p:spPr>
          <a:xfrm>
            <a:off x="7133915" y="3642533"/>
            <a:ext cx="1892969" cy="4491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6B64F-0EB6-4D7A-A132-A393F77CA946}"/>
              </a:ext>
            </a:extLst>
          </p:cNvPr>
          <p:cNvSpPr txBox="1"/>
          <p:nvPr/>
        </p:nvSpPr>
        <p:spPr>
          <a:xfrm>
            <a:off x="6947824" y="3260715"/>
            <a:ext cx="271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DNA of novel protein interactors</a:t>
            </a:r>
          </a:p>
        </p:txBody>
      </p:sp>
      <p:pic>
        <p:nvPicPr>
          <p:cNvPr id="16" name="Picture 4" descr="Image result for mouse clipart transparent background">
            <a:extLst>
              <a:ext uri="{FF2B5EF4-FFF2-40B4-BE49-F238E27FC236}">
                <a16:creationId xmlns:a16="http://schemas.microsoft.com/office/drawing/2014/main" id="{5961C576-1BD5-437F-833D-C4B2CFF2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5" y="4213704"/>
            <a:ext cx="1320815" cy="1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8E5C1E2-FF9B-49DF-86C5-2B83EEE731B7}"/>
              </a:ext>
            </a:extLst>
          </p:cNvPr>
          <p:cNvSpPr/>
          <p:nvPr/>
        </p:nvSpPr>
        <p:spPr>
          <a:xfrm>
            <a:off x="1805714" y="4827488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2E9CE61-6B05-4D06-8247-E42465E25D05}"/>
              </a:ext>
            </a:extLst>
          </p:cNvPr>
          <p:cNvSpPr/>
          <p:nvPr/>
        </p:nvSpPr>
        <p:spPr>
          <a:xfrm>
            <a:off x="9232899" y="4804826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5E3AE5-D890-4A7F-8CFC-5196FB0E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Franklin Gothic Demi" panose="020B0703020102020204" pitchFamily="34" charset="0"/>
              </a:rPr>
              <a:t>Aim 3:</a:t>
            </a:r>
            <a:r>
              <a:rPr lang="en-US" sz="3200" dirty="0">
                <a:latin typeface="Franklin Gothic Demi" panose="020B0703020102020204" pitchFamily="34" charset="0"/>
              </a:rPr>
              <a:t> Identify novel protein interactions necessary for glutamate 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20" name="Picture 4" descr="Image result for mouse clipart transparent background">
            <a:extLst>
              <a:ext uri="{FF2B5EF4-FFF2-40B4-BE49-F238E27FC236}">
                <a16:creationId xmlns:a16="http://schemas.microsoft.com/office/drawing/2014/main" id="{FF48F8D7-F813-4909-AF21-4C5064F8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3620624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mouse clipart transparent background">
            <a:extLst>
              <a:ext uri="{FF2B5EF4-FFF2-40B4-BE49-F238E27FC236}">
                <a16:creationId xmlns:a16="http://schemas.microsoft.com/office/drawing/2014/main" id="{FEFBFC7C-05D1-4403-82D9-E91A5BEC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4687353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mouse clipart transparent background">
            <a:extLst>
              <a:ext uri="{FF2B5EF4-FFF2-40B4-BE49-F238E27FC236}">
                <a16:creationId xmlns:a16="http://schemas.microsoft.com/office/drawing/2014/main" id="{D848ADDE-D08A-439C-AD4E-6A68AE76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4687353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mouse clipart transparent background">
            <a:extLst>
              <a:ext uri="{FF2B5EF4-FFF2-40B4-BE49-F238E27FC236}">
                <a16:creationId xmlns:a16="http://schemas.microsoft.com/office/drawing/2014/main" id="{98A46F79-DFEB-4E05-AD05-AB85F478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06" y="5754082"/>
            <a:ext cx="866574" cy="1012916"/>
          </a:xfrm>
          <a:prstGeom prst="rect">
            <a:avLst/>
          </a:prstGeom>
          <a:noFill/>
        </p:spPr>
      </p:pic>
      <p:pic>
        <p:nvPicPr>
          <p:cNvPr id="24" name="Picture 4" descr="Image result for mouse clipart transparent background">
            <a:extLst>
              <a:ext uri="{FF2B5EF4-FFF2-40B4-BE49-F238E27FC236}">
                <a16:creationId xmlns:a16="http://schemas.microsoft.com/office/drawing/2014/main" id="{88644D3C-A3FF-4BC5-BCF2-0047BE5F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5754082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1F6B58-A70E-40AE-A927-5B00DAF01FEA}"/>
              </a:ext>
            </a:extLst>
          </p:cNvPr>
          <p:cNvSpPr txBox="1"/>
          <p:nvPr/>
        </p:nvSpPr>
        <p:spPr>
          <a:xfrm>
            <a:off x="10331456" y="2966752"/>
            <a:ext cx="1834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Franklin Gothic Demi" panose="020B0703020102020204" pitchFamily="34" charset="0"/>
              </a:rPr>
              <a:t>Mutants:</a:t>
            </a:r>
          </a:p>
        </p:txBody>
      </p:sp>
      <p:pic>
        <p:nvPicPr>
          <p:cNvPr id="26" name="Picture 4" descr="Image result for mouse clipart transparent background">
            <a:extLst>
              <a:ext uri="{FF2B5EF4-FFF2-40B4-BE49-F238E27FC236}">
                <a16:creationId xmlns:a16="http://schemas.microsoft.com/office/drawing/2014/main" id="{3D82EF55-F6D5-4AB0-B9A1-E087B8A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62" y="3620624"/>
            <a:ext cx="866574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5943152" y="1271849"/>
            <a:ext cx="3252823" cy="1581901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52794" y="1271847"/>
            <a:ext cx="3208421" cy="1581903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166794" y="1271844"/>
            <a:ext cx="3208421" cy="1581905"/>
          </a:xfrm>
          <a:prstGeom prst="flowChartOnlineStorage">
            <a:avLst/>
          </a:prstGeom>
          <a:solidFill>
            <a:srgbClr val="E1CC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29152" y="1271844"/>
            <a:ext cx="3208423" cy="1581907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956269" y="1438087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Gene Ontology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161404" y="1520189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Tap-MS and Y2H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486947" y="1766410"/>
            <a:ext cx="27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084F1-2826-4250-ABBF-FD48DB19FC65}"/>
              </a:ext>
            </a:extLst>
          </p:cNvPr>
          <p:cNvSpPr txBox="1"/>
          <p:nvPr/>
        </p:nvSpPr>
        <p:spPr>
          <a:xfrm>
            <a:off x="9422681" y="1460001"/>
            <a:ext cx="277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337CED-5027-441A-8EB4-503D11E2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latin typeface="Franklin Gothic Demi" panose="020B0703020102020204" pitchFamily="34" charset="0"/>
              </a:rPr>
              <a:t>Aim 3:</a:t>
            </a:r>
            <a:r>
              <a:rPr lang="en-US" sz="3200" dirty="0">
                <a:latin typeface="Franklin Gothic Demi" panose="020B0703020102020204" pitchFamily="34" charset="0"/>
              </a:rPr>
              <a:t> Identify novel protein interactions necessary for glutamate</a:t>
            </a:r>
            <a:br>
              <a:rPr lang="en-US" sz="3200" dirty="0">
                <a:latin typeface="Franklin Gothic Demi" panose="020B0703020102020204" pitchFamily="34" charset="0"/>
              </a:rPr>
            </a:br>
            <a:r>
              <a:rPr lang="en-US" sz="3200" dirty="0">
                <a:latin typeface="Franklin Gothic Demi" panose="020B0703020102020204" pitchFamily="34" charset="0"/>
              </a:rPr>
              <a:t>uptake and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036C4-2BE4-483D-A0D4-685551A0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0" y="2891799"/>
            <a:ext cx="11109380" cy="33109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43A1A0-0549-4B3B-9094-3A3CC4C3004E}"/>
              </a:ext>
            </a:extLst>
          </p:cNvPr>
          <p:cNvSpPr txBox="1">
            <a:spLocks/>
          </p:cNvSpPr>
          <p:nvPr/>
        </p:nvSpPr>
        <p:spPr>
          <a:xfrm>
            <a:off x="365313" y="6155870"/>
            <a:ext cx="11672261" cy="8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latin typeface="Franklin Gothic Demi" panose="020B0703020102020204" pitchFamily="34" charset="0"/>
              </a:rPr>
              <a:t>Hypothesis: Interacting proteins will be involved in glutamate uptake and </a:t>
            </a:r>
            <a:br>
              <a:rPr lang="en-US" sz="4300" dirty="0">
                <a:latin typeface="Franklin Gothic Demi" panose="020B0703020102020204" pitchFamily="34" charset="0"/>
              </a:rPr>
            </a:br>
            <a:r>
              <a:rPr lang="en-US" sz="4300" dirty="0">
                <a:latin typeface="Franklin Gothic Demi" panose="020B0703020102020204" pitchFamily="34" charset="0"/>
              </a:rPr>
              <a:t>                                                    neuronal regulation</a:t>
            </a:r>
            <a:br>
              <a:rPr lang="en-US" sz="3200" dirty="0">
                <a:latin typeface="Franklin Gothic Demi" panose="020B0703020102020204" pitchFamily="34" charset="0"/>
              </a:rPr>
            </a:b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BEF991-30CE-4AE6-863D-D97739868E21}"/>
              </a:ext>
            </a:extLst>
          </p:cNvPr>
          <p:cNvSpPr/>
          <p:nvPr/>
        </p:nvSpPr>
        <p:spPr>
          <a:xfrm>
            <a:off x="9296907" y="4669161"/>
            <a:ext cx="2529780" cy="217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07B76-3352-45D8-AAD2-4A0B9CEF35F8}"/>
              </a:ext>
            </a:extLst>
          </p:cNvPr>
          <p:cNvSpPr/>
          <p:nvPr/>
        </p:nvSpPr>
        <p:spPr>
          <a:xfrm>
            <a:off x="68094" y="6060332"/>
            <a:ext cx="12081753" cy="797668"/>
          </a:xfrm>
          <a:prstGeom prst="rect">
            <a:avLst/>
          </a:prstGeom>
          <a:solidFill>
            <a:srgbClr val="7030A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0CB0-DBB8-49DD-AE92-A4D51954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2C8D6-587A-4286-9CDA-7E561717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3" y="976043"/>
            <a:ext cx="3257415" cy="1816972"/>
          </a:xfrm>
          <a:prstGeom prst="rect">
            <a:avLst/>
          </a:prstGeom>
          <a:ln w="38100">
            <a:solidFill>
              <a:srgbClr val="D92FC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CE360-550C-49C9-BB12-5AB9B78D3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6" y="2945798"/>
            <a:ext cx="3307247" cy="18169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96F47-4F52-48AB-8FB5-60335BDB3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6" y="4901629"/>
            <a:ext cx="3307247" cy="185755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A853A-AABE-4CC2-92E1-13A99A65093E}"/>
              </a:ext>
            </a:extLst>
          </p:cNvPr>
          <p:cNvSpPr txBox="1"/>
          <p:nvPr/>
        </p:nvSpPr>
        <p:spPr>
          <a:xfrm>
            <a:off x="4381474" y="1278131"/>
            <a:ext cx="7595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 55 Roman" panose="020B0500000000000000" pitchFamily="34" charset="0"/>
              </a:rPr>
              <a:t>Alexander disease is a fatal neurodegenerative disease caused by mutations to GFAP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771A9-10E4-4FFD-9C98-0273827E02B9}"/>
              </a:ext>
            </a:extLst>
          </p:cNvPr>
          <p:cNvSpPr txBox="1"/>
          <p:nvPr/>
        </p:nvSpPr>
        <p:spPr>
          <a:xfrm>
            <a:off x="4498257" y="3280701"/>
            <a:ext cx="7374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 55 Roman" panose="020B0500000000000000" pitchFamily="34" charset="0"/>
              </a:rPr>
              <a:t>Alexander disease causes detrimental effects to neurotransmitter uptake in astrocytes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E95A3-47A4-42E7-871B-8E015769E94E}"/>
              </a:ext>
            </a:extLst>
          </p:cNvPr>
          <p:cNvSpPr txBox="1"/>
          <p:nvPr/>
        </p:nvSpPr>
        <p:spPr>
          <a:xfrm>
            <a:off x="4504042" y="5190721"/>
            <a:ext cx="7300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 55 Roman" panose="020B0500000000000000" pitchFamily="34" charset="0"/>
              </a:rPr>
              <a:t>I intend to elucidate how GFAP regulates glutamate uptake and neuronal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532922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0CB0-DBB8-49DD-AE92-A4D51954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7303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Future Directions</a:t>
            </a:r>
          </a:p>
        </p:txBody>
      </p:sp>
      <p:sp>
        <p:nvSpPr>
          <p:cNvPr id="3" name="AutoShape 2" descr="Image result for medicine bottle cartoon">
            <a:extLst>
              <a:ext uri="{FF2B5EF4-FFF2-40B4-BE49-F238E27FC236}">
                <a16:creationId xmlns:a16="http://schemas.microsoft.com/office/drawing/2014/main" id="{B495C098-2C78-4A7D-B25D-8A89E903E6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medicine bottle cartoon">
            <a:extLst>
              <a:ext uri="{FF2B5EF4-FFF2-40B4-BE49-F238E27FC236}">
                <a16:creationId xmlns:a16="http://schemas.microsoft.com/office/drawing/2014/main" id="{9A1035A4-AD1D-4D45-99EC-401C9943E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92" y="1727976"/>
            <a:ext cx="4342037" cy="43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96 well plate screening">
            <a:extLst>
              <a:ext uri="{FF2B5EF4-FFF2-40B4-BE49-F238E27FC236}">
                <a16:creationId xmlns:a16="http://schemas.microsoft.com/office/drawing/2014/main" id="{4B70057F-3081-461D-805C-BD2D21028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57676" r="20093"/>
          <a:stretch/>
        </p:blipFill>
        <p:spPr bwMode="auto">
          <a:xfrm>
            <a:off x="1674361" y="4642969"/>
            <a:ext cx="3028268" cy="20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ata cartoon">
            <a:extLst>
              <a:ext uri="{FF2B5EF4-FFF2-40B4-BE49-F238E27FC236}">
                <a16:creationId xmlns:a16="http://schemas.microsoft.com/office/drawing/2014/main" id="{1B089E27-F363-4304-A035-1F341E73D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4"/>
          <a:stretch/>
        </p:blipFill>
        <p:spPr bwMode="auto">
          <a:xfrm>
            <a:off x="744650" y="1075485"/>
            <a:ext cx="4887689" cy="2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7996472-0E38-4F45-929D-FFBCE690D544}"/>
              </a:ext>
            </a:extLst>
          </p:cNvPr>
          <p:cNvSpPr/>
          <p:nvPr/>
        </p:nvSpPr>
        <p:spPr>
          <a:xfrm rot="5400000">
            <a:off x="2995802" y="3938444"/>
            <a:ext cx="747006" cy="3616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3387C7E-0012-4E18-A6D1-DCC2DC001E8A}"/>
              </a:ext>
            </a:extLst>
          </p:cNvPr>
          <p:cNvSpPr/>
          <p:nvPr/>
        </p:nvSpPr>
        <p:spPr>
          <a:xfrm rot="20573914">
            <a:off x="5391270" y="5062890"/>
            <a:ext cx="1676716" cy="5730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58F6-1F41-423A-9621-51BFF1EA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31" y="6043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What are Rosenthal Fibers? </a:t>
            </a:r>
          </a:p>
        </p:txBody>
      </p:sp>
      <p:sp>
        <p:nvSpPr>
          <p:cNvPr id="4" name="AutoShape 4" descr="https://www-annualreviews-org.ezproxy.library.wisc.edu/na101/home/literatum/publisher/ar/journals/content/pathmechdis/2017/pathmechdis.2017.12.issue-1/annurev-pathol-052016-100218/20170125/images/large/pm120131.f2.jpeg">
            <a:extLst>
              <a:ext uri="{FF2B5EF4-FFF2-40B4-BE49-F238E27FC236}">
                <a16:creationId xmlns:a16="http://schemas.microsoft.com/office/drawing/2014/main" id="{DD2FE65F-24BD-4FBD-B445-F4B2B87B2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3163" y="2787275"/>
            <a:ext cx="4583279" cy="3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64DED-E10B-4A86-8AD5-7F1AFDD1D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" b="15940"/>
          <a:stretch/>
        </p:blipFill>
        <p:spPr>
          <a:xfrm>
            <a:off x="500831" y="2603164"/>
            <a:ext cx="6906783" cy="4018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8D44C-C94F-4BB5-A50E-3D4FEBB6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86" y="365125"/>
            <a:ext cx="3978755" cy="62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2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C91991-E628-4035-90DD-507EF6CAC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1890C81-8BF4-45A6-A42A-9D817B6F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9039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0547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60DE-BB5E-4D91-AB55-78873140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BFDD-ED72-4ACD-A1F4-B0D225B04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900" b="1" u="sng" dirty="0">
                <a:latin typeface="Birdseye"/>
                <a:hlinkClick r:id="rId3"/>
              </a:rPr>
              <a:t>[3] </a:t>
            </a:r>
            <a:r>
              <a:rPr lang="en-US" sz="900" b="1" u="sng" dirty="0" err="1">
                <a:latin typeface="Birdseye"/>
                <a:hlinkClick r:id="rId3"/>
              </a:rPr>
              <a:t>Martidis</a:t>
            </a:r>
            <a:r>
              <a:rPr lang="en-US" sz="900" b="1" u="sng" dirty="0">
                <a:latin typeface="Birdseye"/>
                <a:hlinkClick r:id="rId3"/>
              </a:rPr>
              <a:t>, A., Yee, R. D., </a:t>
            </a:r>
            <a:r>
              <a:rPr lang="en-US" sz="900" b="1" u="sng" dirty="0" err="1">
                <a:latin typeface="Birdseye"/>
                <a:hlinkClick r:id="rId3"/>
              </a:rPr>
              <a:t>Azzarelli</a:t>
            </a:r>
            <a:r>
              <a:rPr lang="en-US" sz="900" b="1" u="sng" dirty="0">
                <a:latin typeface="Birdseye"/>
                <a:hlinkClick r:id="rId3"/>
              </a:rPr>
              <a:t>, B., &amp; Biller, J. (1999). Neuro-ophthalmic, radiographic, and pathologic manifestations of adult-onset Alexander disease. </a:t>
            </a:r>
            <a:r>
              <a:rPr lang="en-US" sz="900" b="1" i="1" u="sng" dirty="0">
                <a:latin typeface="Birdseye"/>
                <a:hlinkClick r:id="rId3"/>
              </a:rPr>
              <a:t>Archives of Ophthalmology (Chicago, Ill.: 1960)</a:t>
            </a:r>
            <a:r>
              <a:rPr lang="en-US" sz="900" b="1" u="sng" dirty="0">
                <a:latin typeface="Birdseye"/>
                <a:hlinkClick r:id="rId3"/>
              </a:rPr>
              <a:t>, </a:t>
            </a:r>
            <a:r>
              <a:rPr lang="en-US" sz="900" b="1" i="1" u="sng" dirty="0">
                <a:latin typeface="Birdseye"/>
                <a:hlinkClick r:id="rId3"/>
              </a:rPr>
              <a:t>117</a:t>
            </a:r>
            <a:r>
              <a:rPr lang="en-US" sz="900" b="1" u="sng" dirty="0">
                <a:latin typeface="Birdseye"/>
                <a:hlinkClick r:id="rId3"/>
              </a:rPr>
              <a:t>(2), 265–267.</a:t>
            </a:r>
            <a:br>
              <a:rPr lang="en-US" sz="900" dirty="0"/>
            </a:br>
            <a:br>
              <a:rPr lang="en-US" sz="900" dirty="0"/>
            </a:br>
            <a:r>
              <a:rPr lang="en-US" sz="900" b="1" u="sng" dirty="0">
                <a:latin typeface="Birdseye"/>
                <a:hlinkClick r:id="rId4"/>
              </a:rPr>
              <a:t>[4] </a:t>
            </a:r>
            <a:r>
              <a:rPr lang="en-US" sz="900" b="1" u="sng" dirty="0" err="1">
                <a:latin typeface="Birdseye"/>
                <a:hlinkClick r:id="rId4"/>
              </a:rPr>
              <a:t>Namekawa</a:t>
            </a:r>
            <a:r>
              <a:rPr lang="en-US" sz="900" b="1" u="sng" dirty="0">
                <a:latin typeface="Birdseye"/>
                <a:hlinkClick r:id="rId4"/>
              </a:rPr>
              <a:t>, M., </a:t>
            </a:r>
            <a:r>
              <a:rPr lang="en-US" sz="900" b="1" u="sng" dirty="0" err="1">
                <a:latin typeface="Birdseye"/>
                <a:hlinkClick r:id="rId4"/>
              </a:rPr>
              <a:t>Takiyama</a:t>
            </a:r>
            <a:r>
              <a:rPr lang="en-US" sz="900" b="1" u="sng" dirty="0">
                <a:latin typeface="Birdseye"/>
                <a:hlinkClick r:id="rId4"/>
              </a:rPr>
              <a:t>, Y., Aoki, Y., </a:t>
            </a:r>
            <a:r>
              <a:rPr lang="en-US" sz="900" b="1" u="sng" dirty="0" err="1">
                <a:latin typeface="Birdseye"/>
                <a:hlinkClick r:id="rId4"/>
              </a:rPr>
              <a:t>Takayashiki</a:t>
            </a:r>
            <a:r>
              <a:rPr lang="en-US" sz="900" b="1" u="sng" dirty="0">
                <a:latin typeface="Birdseye"/>
                <a:hlinkClick r:id="rId4"/>
              </a:rPr>
              <a:t>, N., </a:t>
            </a:r>
            <a:r>
              <a:rPr lang="en-US" sz="900" b="1" u="sng" dirty="0" err="1">
                <a:latin typeface="Birdseye"/>
                <a:hlinkClick r:id="rId4"/>
              </a:rPr>
              <a:t>Sakoe</a:t>
            </a:r>
            <a:r>
              <a:rPr lang="en-US" sz="900" b="1" u="sng" dirty="0">
                <a:latin typeface="Birdseye"/>
                <a:hlinkClick r:id="rId4"/>
              </a:rPr>
              <a:t>, K., </a:t>
            </a:r>
            <a:r>
              <a:rPr lang="en-US" sz="900" b="1" u="sng" dirty="0" err="1">
                <a:latin typeface="Birdseye"/>
                <a:hlinkClick r:id="rId4"/>
              </a:rPr>
              <a:t>Shimazaki</a:t>
            </a:r>
            <a:r>
              <a:rPr lang="en-US" sz="900" b="1" u="sng" dirty="0">
                <a:latin typeface="Birdseye"/>
                <a:hlinkClick r:id="rId4"/>
              </a:rPr>
              <a:t>, H., … Nakano, I. (2002). Identification of GFAP gene mutation in hereditary adult-onset Alexander’s disease. </a:t>
            </a:r>
            <a:r>
              <a:rPr lang="en-US" sz="900" b="1" i="1" u="sng" dirty="0">
                <a:latin typeface="Birdseye"/>
                <a:hlinkClick r:id="rId4"/>
              </a:rPr>
              <a:t>Annals of Neurology</a:t>
            </a:r>
            <a:r>
              <a:rPr lang="en-US" sz="900" b="1" u="sng" dirty="0">
                <a:latin typeface="Birdseye"/>
                <a:hlinkClick r:id="rId4"/>
              </a:rPr>
              <a:t>, </a:t>
            </a:r>
            <a:r>
              <a:rPr lang="en-US" sz="900" b="1" i="1" u="sng" dirty="0">
                <a:latin typeface="Birdseye"/>
                <a:hlinkClick r:id="rId4"/>
              </a:rPr>
              <a:t>52</a:t>
            </a:r>
            <a:r>
              <a:rPr lang="en-US" sz="900" b="1" u="sng" dirty="0">
                <a:latin typeface="Birdseye"/>
                <a:hlinkClick r:id="rId4"/>
              </a:rPr>
              <a:t>(6), 779–785. https://doi.org/10.1002/ana.10375</a:t>
            </a:r>
            <a:br>
              <a:rPr lang="en-US" sz="900" dirty="0"/>
            </a:br>
            <a:br>
              <a:rPr lang="en-US" sz="900" dirty="0"/>
            </a:br>
            <a:r>
              <a:rPr lang="en-US" sz="900" b="1" u="sng" dirty="0">
                <a:latin typeface="Birdseye"/>
                <a:hlinkClick r:id="rId5"/>
              </a:rPr>
              <a:t>[5] </a:t>
            </a:r>
            <a:r>
              <a:rPr lang="en-US" sz="900" b="1" u="sng" dirty="0" err="1">
                <a:latin typeface="Birdseye"/>
                <a:hlinkClick r:id="rId5"/>
              </a:rPr>
              <a:t>Sosunov</a:t>
            </a:r>
            <a:r>
              <a:rPr lang="en-US" sz="900" b="1" u="sng" dirty="0">
                <a:latin typeface="Birdseye"/>
                <a:hlinkClick r:id="rId5"/>
              </a:rPr>
              <a:t>, A. A., </a:t>
            </a:r>
            <a:r>
              <a:rPr lang="en-US" sz="900" b="1" u="sng" dirty="0" err="1">
                <a:latin typeface="Birdseye"/>
                <a:hlinkClick r:id="rId5"/>
              </a:rPr>
              <a:t>McKhann</a:t>
            </a:r>
            <a:r>
              <a:rPr lang="en-US" sz="900" b="1" u="sng" dirty="0">
                <a:latin typeface="Birdseye"/>
                <a:hlinkClick r:id="rId5"/>
              </a:rPr>
              <a:t>, G. M., &amp; Goldman, J. E. (2017). The origin of Rosenthal fibers and their contributions to astrocyte pathology in Alexander disease. </a:t>
            </a:r>
            <a:r>
              <a:rPr lang="en-US" sz="900" b="1" i="1" u="sng" dirty="0">
                <a:latin typeface="Birdseye"/>
                <a:hlinkClick r:id="rId5"/>
              </a:rPr>
              <a:t>Acta </a:t>
            </a:r>
            <a:r>
              <a:rPr lang="en-US" sz="900" b="1" i="1" u="sng" dirty="0" err="1">
                <a:latin typeface="Birdseye"/>
                <a:hlinkClick r:id="rId5"/>
              </a:rPr>
              <a:t>Neuropathologica</a:t>
            </a:r>
            <a:r>
              <a:rPr lang="en-US" sz="900" b="1" i="1" u="sng" dirty="0">
                <a:latin typeface="Birdseye"/>
                <a:hlinkClick r:id="rId5"/>
              </a:rPr>
              <a:t> Communications</a:t>
            </a:r>
            <a:r>
              <a:rPr lang="en-US" sz="900" b="1" u="sng" dirty="0">
                <a:latin typeface="Birdseye"/>
                <a:hlinkClick r:id="rId5"/>
              </a:rPr>
              <a:t>, </a:t>
            </a:r>
            <a:r>
              <a:rPr lang="en-US" sz="900" b="1" i="1" u="sng" dirty="0">
                <a:latin typeface="Birdseye"/>
                <a:hlinkClick r:id="rId5"/>
              </a:rPr>
              <a:t>5</a:t>
            </a:r>
            <a:r>
              <a:rPr lang="en-US" sz="900" b="1" u="sng" dirty="0">
                <a:latin typeface="Birdseye"/>
                <a:hlinkClick r:id="rId5"/>
              </a:rPr>
              <a:t>, 27. https://doi.org/10.1186/s40478-017-0425-9</a:t>
            </a:r>
            <a:endParaRPr lang="en-US" sz="900" b="1" u="sng" dirty="0">
              <a:latin typeface="Birdseye"/>
            </a:endParaRPr>
          </a:p>
          <a:p>
            <a:pPr marL="0" indent="0">
              <a:buNone/>
            </a:pP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Spanagel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Pendyala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Abarca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Zghoul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Sanchis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-Segura, C.,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Magnone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C., … Albrecht, U. (2005). ERRATUM: The clock gene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Per2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influences the glutamatergic system and modulates alcohol consumption.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Medicine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233.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https://doi.org/10.1038/nm0205-233c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 b="1" u="sng" dirty="0">
                <a:latin typeface="Birdseye"/>
                <a:hlinkClick r:id="rId7"/>
              </a:rPr>
              <a:t>[6] Springer, S., </a:t>
            </a:r>
            <a:r>
              <a:rPr lang="en-US" sz="900" b="1" u="sng" dirty="0" err="1">
                <a:latin typeface="Birdseye"/>
                <a:hlinkClick r:id="rId7"/>
              </a:rPr>
              <a:t>Erlewein</a:t>
            </a:r>
            <a:r>
              <a:rPr lang="en-US" sz="900" b="1" u="sng" dirty="0">
                <a:latin typeface="Birdseye"/>
                <a:hlinkClick r:id="rId7"/>
              </a:rPr>
              <a:t>, R., </a:t>
            </a:r>
            <a:r>
              <a:rPr lang="en-US" sz="900" b="1" u="sng" dirty="0" err="1">
                <a:latin typeface="Birdseye"/>
                <a:hlinkClick r:id="rId7"/>
              </a:rPr>
              <a:t>Naegele</a:t>
            </a:r>
            <a:r>
              <a:rPr lang="en-US" sz="900" b="1" u="sng" dirty="0">
                <a:latin typeface="Birdseye"/>
                <a:hlinkClick r:id="rId7"/>
              </a:rPr>
              <a:t>, T., Becker, I., Auer, D., </a:t>
            </a:r>
            <a:r>
              <a:rPr lang="en-US" sz="900" b="1" u="sng" dirty="0" err="1">
                <a:latin typeface="Birdseye"/>
                <a:hlinkClick r:id="rId7"/>
              </a:rPr>
              <a:t>Grodd</a:t>
            </a:r>
            <a:r>
              <a:rPr lang="en-US" sz="900" b="1" u="sng" dirty="0">
                <a:latin typeface="Birdseye"/>
                <a:hlinkClick r:id="rId7"/>
              </a:rPr>
              <a:t>, W., &amp; </a:t>
            </a:r>
            <a:r>
              <a:rPr lang="en-US" sz="900" b="1" u="sng" dirty="0" err="1">
                <a:latin typeface="Birdseye"/>
                <a:hlinkClick r:id="rId7"/>
              </a:rPr>
              <a:t>Krägeloh</a:t>
            </a:r>
            <a:r>
              <a:rPr lang="en-US" sz="900" b="1" u="sng" dirty="0">
                <a:latin typeface="Birdseye"/>
                <a:hlinkClick r:id="rId7"/>
              </a:rPr>
              <a:t>-Mann, I. (2000). Alexander disease--classification revisited and isolation of a neonatal form. </a:t>
            </a:r>
            <a:r>
              <a:rPr lang="en-US" sz="900" b="1" i="1" u="sng" dirty="0" err="1">
                <a:latin typeface="Birdseye"/>
                <a:hlinkClick r:id="rId7"/>
              </a:rPr>
              <a:t>Neuropediatrics</a:t>
            </a:r>
            <a:r>
              <a:rPr lang="en-US" sz="900" b="1" u="sng" dirty="0">
                <a:latin typeface="Birdseye"/>
                <a:hlinkClick r:id="rId7"/>
              </a:rPr>
              <a:t>, </a:t>
            </a:r>
            <a:r>
              <a:rPr lang="en-US" sz="900" b="1" i="1" u="sng" dirty="0">
                <a:latin typeface="Birdseye"/>
                <a:hlinkClick r:id="rId7"/>
              </a:rPr>
              <a:t>31</a:t>
            </a:r>
            <a:r>
              <a:rPr lang="en-US" sz="900" b="1" u="sng" dirty="0">
                <a:latin typeface="Birdseye"/>
                <a:hlinkClick r:id="rId7"/>
              </a:rPr>
              <a:t>(2), 86–92. https://doi.org/10.1055/s-2000-7479</a:t>
            </a:r>
            <a:br>
              <a:rPr lang="en-US" sz="900" dirty="0"/>
            </a:br>
            <a:br>
              <a:rPr lang="en-US" sz="900" dirty="0"/>
            </a:br>
            <a:r>
              <a:rPr lang="en-US" sz="900" b="1" u="sng" dirty="0">
                <a:latin typeface="Birdseye"/>
                <a:hlinkClick r:id="rId8"/>
              </a:rPr>
              <a:t>[7] Srivastava, S., &amp; Naidu, S. (1993). Alexander Disease. In M. P. Adam, H. H. </a:t>
            </a:r>
            <a:r>
              <a:rPr lang="en-US" sz="900" b="1" u="sng" dirty="0" err="1">
                <a:latin typeface="Birdseye"/>
                <a:hlinkClick r:id="rId8"/>
              </a:rPr>
              <a:t>Ardinger</a:t>
            </a:r>
            <a:r>
              <a:rPr lang="en-US" sz="900" b="1" u="sng" dirty="0">
                <a:latin typeface="Birdseye"/>
                <a:hlinkClick r:id="rId8"/>
              </a:rPr>
              <a:t>, R. A. </a:t>
            </a:r>
            <a:r>
              <a:rPr lang="en-US" sz="900" b="1" u="sng" dirty="0" err="1">
                <a:latin typeface="Birdseye"/>
                <a:hlinkClick r:id="rId8"/>
              </a:rPr>
              <a:t>Pagon</a:t>
            </a:r>
            <a:r>
              <a:rPr lang="en-US" sz="900" b="1" u="sng" dirty="0">
                <a:latin typeface="Birdseye"/>
                <a:hlinkClick r:id="rId8"/>
              </a:rPr>
              <a:t>, S. E. Wallace, L. J. Bean, K. Stephens, &amp; A. </a:t>
            </a:r>
            <a:r>
              <a:rPr lang="en-US" sz="900" b="1" u="sng" dirty="0" err="1">
                <a:latin typeface="Birdseye"/>
                <a:hlinkClick r:id="rId8"/>
              </a:rPr>
              <a:t>Amemiya</a:t>
            </a:r>
            <a:r>
              <a:rPr lang="en-US" sz="900" b="1" u="sng" dirty="0">
                <a:latin typeface="Birdseye"/>
                <a:hlinkClick r:id="rId8"/>
              </a:rPr>
              <a:t> (Eds.), </a:t>
            </a:r>
            <a:r>
              <a:rPr lang="en-US" sz="900" b="1" i="1" u="sng" dirty="0" err="1">
                <a:latin typeface="Birdseye"/>
                <a:hlinkClick r:id="rId8"/>
              </a:rPr>
              <a:t>GeneReviews</a:t>
            </a:r>
            <a:r>
              <a:rPr lang="en-US" sz="900" b="1" i="1" u="sng" dirty="0">
                <a:latin typeface="Birdseye"/>
                <a:hlinkClick r:id="rId8"/>
              </a:rPr>
              <a:t>®</a:t>
            </a:r>
            <a:r>
              <a:rPr lang="en-US" sz="900" b="1" u="sng" dirty="0">
                <a:latin typeface="Birdseye"/>
                <a:hlinkClick r:id="rId8"/>
              </a:rPr>
              <a:t>. Seattle (WA): University of Washington, Seattle. Retrieved from http://www.ncbi.nlm.nih.gov/books/NBK1172/</a:t>
            </a:r>
            <a:endParaRPr lang="en-US" sz="9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 dirty="0"/>
              <a:t> </a:t>
            </a:r>
            <a:r>
              <a:rPr lang="en-US" sz="900" b="1" u="sng" dirty="0">
                <a:hlinkClick r:id="rId9"/>
              </a:rPr>
              <a:t>Basic Local Alignment Search Tool. (n.d.). Retrieved March 14, 2018, from http://blast.ncbi.nlm.nih.gov/Blast.cgi</a:t>
            </a:r>
            <a:br>
              <a:rPr lang="en-US" sz="900" b="1" u="sng" dirty="0"/>
            </a:br>
            <a:br>
              <a:rPr lang="en-US" sz="900" dirty="0"/>
            </a:br>
            <a:r>
              <a:rPr lang="en-US" sz="900" dirty="0"/>
              <a:t>[2] </a:t>
            </a:r>
            <a:r>
              <a:rPr lang="en-US" sz="900" b="1" u="sng" dirty="0">
                <a:hlinkClick r:id="rId10"/>
              </a:rPr>
              <a:t>Pearson, W. R. (2013). An Introduction to Sequence Similarity (“Homology”) Searching. </a:t>
            </a:r>
            <a:r>
              <a:rPr lang="en-US" sz="900" b="1" i="1" u="sng" dirty="0">
                <a:hlinkClick r:id="rId10"/>
              </a:rPr>
              <a:t>Current Protocols in Bioinformatics / </a:t>
            </a:r>
            <a:r>
              <a:rPr lang="en-US" sz="900" b="1" i="1" u="sng" dirty="0" err="1">
                <a:hlinkClick r:id="rId10"/>
              </a:rPr>
              <a:t>Editoral</a:t>
            </a:r>
            <a:r>
              <a:rPr lang="en-US" sz="900" b="1" i="1" u="sng" dirty="0">
                <a:hlinkClick r:id="rId10"/>
              </a:rPr>
              <a:t> Board, Andreas D. </a:t>
            </a:r>
            <a:r>
              <a:rPr lang="en-US" sz="900" b="1" i="1" u="sng" dirty="0" err="1">
                <a:hlinkClick r:id="rId10"/>
              </a:rPr>
              <a:t>Baxevanis</a:t>
            </a:r>
            <a:r>
              <a:rPr lang="en-US" sz="900" b="1" i="1" u="sng" dirty="0">
                <a:hlinkClick r:id="rId10"/>
              </a:rPr>
              <a:t> ... [et Al.]</a:t>
            </a:r>
            <a:r>
              <a:rPr lang="en-US" sz="900" b="1" u="sng" dirty="0">
                <a:hlinkClick r:id="rId10"/>
              </a:rPr>
              <a:t>, </a:t>
            </a:r>
            <a:r>
              <a:rPr lang="en-US" sz="900" b="1" i="1" u="sng" dirty="0">
                <a:hlinkClick r:id="rId10"/>
              </a:rPr>
              <a:t>0 3</a:t>
            </a:r>
            <a:r>
              <a:rPr lang="en-US" sz="900" b="1" u="sng" dirty="0">
                <a:hlinkClick r:id="rId10"/>
              </a:rPr>
              <a:t>. </a:t>
            </a:r>
            <a:r>
              <a:rPr lang="en-US" sz="900" b="1" u="sng" dirty="0">
                <a:hlinkClick r:id="rId11"/>
              </a:rPr>
              <a:t>https://doi.org/10.1002/0471250953.bi0301s42</a:t>
            </a:r>
            <a:br>
              <a:rPr lang="en-US" sz="900" b="1" u="sng" dirty="0"/>
            </a:br>
            <a:br>
              <a:rPr lang="en-US" sz="900" dirty="0"/>
            </a:br>
            <a:r>
              <a:rPr lang="en-US" sz="900" dirty="0"/>
              <a:t>[3] </a:t>
            </a:r>
            <a:r>
              <a:rPr lang="en-US" sz="900" b="1" u="sng" dirty="0" err="1">
                <a:hlinkClick r:id="rId12"/>
              </a:rPr>
              <a:t>Skop</a:t>
            </a:r>
            <a:r>
              <a:rPr lang="en-US" sz="900" b="1" u="sng" dirty="0">
                <a:hlinkClick r:id="rId12"/>
              </a:rPr>
              <a:t>, A. (2018). Lab 2: Homology &amp; Phylogeny. Retrieved March 14, 2018, from http://genetics564.weebly.com/homology--phylogeny.html</a:t>
            </a:r>
            <a:br>
              <a:rPr lang="en-US" sz="900" b="1" u="sng" dirty="0">
                <a:hlinkClick r:id="rId12"/>
              </a:rPr>
            </a:br>
            <a:br>
              <a:rPr lang="en-US" sz="900" b="1" u="sng" dirty="0">
                <a:hlinkClick r:id="rId12"/>
              </a:rPr>
            </a:br>
            <a:r>
              <a:rPr lang="en-US" sz="900" b="1" u="sng" dirty="0">
                <a:hlinkClick r:id="rId12"/>
              </a:rPr>
              <a:t>​​</a:t>
            </a:r>
            <a:r>
              <a:rPr lang="en-US" sz="900" dirty="0">
                <a:solidFill>
                  <a:srgbClr val="000000"/>
                </a:solidFill>
                <a:latin typeface="Birdseye"/>
              </a:rPr>
              <a:t>[3] </a:t>
            </a:r>
            <a:r>
              <a:rPr lang="en-US" sz="900" b="1" u="sng" dirty="0">
                <a:latin typeface="Birdseye"/>
                <a:hlinkClick r:id="rId13"/>
              </a:rPr>
              <a:t>Sievers F, </a:t>
            </a:r>
            <a:r>
              <a:rPr lang="en-US" sz="900" b="1" u="sng" dirty="0" err="1">
                <a:latin typeface="Birdseye"/>
                <a:hlinkClick r:id="rId13"/>
              </a:rPr>
              <a:t>Wilm</a:t>
            </a:r>
            <a:r>
              <a:rPr lang="en-US" sz="900" b="1" u="sng" dirty="0">
                <a:latin typeface="Birdseye"/>
                <a:hlinkClick r:id="rId13"/>
              </a:rPr>
              <a:t> A, Dineen D, Gibson T, </a:t>
            </a:r>
            <a:r>
              <a:rPr lang="en-US" sz="900" b="1" u="sng" dirty="0" err="1">
                <a:latin typeface="Birdseye"/>
                <a:hlinkClick r:id="rId13"/>
              </a:rPr>
              <a:t>Karplus</a:t>
            </a:r>
            <a:r>
              <a:rPr lang="en-US" sz="900" b="1" u="sng" dirty="0">
                <a:latin typeface="Birdseye"/>
                <a:hlinkClick r:id="rId13"/>
              </a:rPr>
              <a:t> K, Li W, Lopez R, McWilliam H, </a:t>
            </a:r>
            <a:r>
              <a:rPr lang="en-US" sz="900" b="1" u="sng" dirty="0" err="1">
                <a:latin typeface="Birdseye"/>
                <a:hlinkClick r:id="rId13"/>
              </a:rPr>
              <a:t>Remmert</a:t>
            </a:r>
            <a:r>
              <a:rPr lang="en-US" sz="900" b="1" u="sng" dirty="0">
                <a:latin typeface="Birdseye"/>
                <a:hlinkClick r:id="rId13"/>
              </a:rPr>
              <a:t> M, </a:t>
            </a:r>
            <a:r>
              <a:rPr lang="en-US" sz="900" b="1" u="sng" dirty="0" err="1">
                <a:latin typeface="Birdseye"/>
                <a:hlinkClick r:id="rId13"/>
              </a:rPr>
              <a:t>Söding</a:t>
            </a:r>
            <a:r>
              <a:rPr lang="en-US" sz="900" b="1" u="sng" dirty="0">
                <a:latin typeface="Birdseye"/>
                <a:hlinkClick r:id="rId13"/>
              </a:rPr>
              <a:t> J, Thompson J, Higgins D, Fast, scalable generation of high-quality protein multiple sequence alignments using </a:t>
            </a:r>
            <a:r>
              <a:rPr lang="en-US" sz="900" b="1" u="sng" dirty="0" err="1">
                <a:latin typeface="Birdseye"/>
                <a:hlinkClick r:id="rId13"/>
              </a:rPr>
              <a:t>Clustal</a:t>
            </a:r>
            <a:r>
              <a:rPr lang="en-US" sz="900" b="1" u="sng" dirty="0">
                <a:latin typeface="Birdseye"/>
                <a:hlinkClick r:id="rId13"/>
              </a:rPr>
              <a:t> Omega, MSB 7 (2011) 1-6. PMID: 21988835</a:t>
            </a:r>
            <a:br>
              <a:rPr lang="en-US" sz="900" b="1" u="sng" dirty="0">
                <a:latin typeface="Birdseye"/>
              </a:rPr>
            </a:br>
            <a:br>
              <a:rPr lang="en-US" sz="900" dirty="0"/>
            </a:br>
            <a:r>
              <a:rPr lang="en-US" sz="900" dirty="0">
                <a:solidFill>
                  <a:srgbClr val="000000"/>
                </a:solidFill>
                <a:latin typeface="Birdseye"/>
              </a:rPr>
              <a:t>[4] </a:t>
            </a:r>
            <a:r>
              <a:rPr lang="en-US" sz="900" b="1" u="sng" dirty="0" err="1">
                <a:latin typeface="Birdseye"/>
                <a:hlinkClick r:id="rId12"/>
              </a:rPr>
              <a:t>Skop</a:t>
            </a:r>
            <a:r>
              <a:rPr lang="en-US" sz="900" b="1" u="sng" dirty="0">
                <a:latin typeface="Birdseye"/>
                <a:hlinkClick r:id="rId12"/>
              </a:rPr>
              <a:t>, A. (2018). Lab 2: Homology &amp; Phylogeny. Retrieved March 14, 2018, from http://genetics564.weebly.com/homology--phylogeny.html</a:t>
            </a:r>
            <a:endParaRPr lang="en-US" sz="900" b="1" u="sng" dirty="0">
              <a:latin typeface="Birdseye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latin typeface="Birdseye"/>
              </a:rPr>
              <a:t>[2] </a:t>
            </a:r>
            <a:r>
              <a:rPr lang="en-US" sz="900" b="1" u="sng" dirty="0" err="1">
                <a:latin typeface="Birdseye"/>
                <a:hlinkClick r:id="rId14"/>
              </a:rPr>
              <a:t>Skop</a:t>
            </a:r>
            <a:r>
              <a:rPr lang="en-US" sz="900" b="1" u="sng" dirty="0">
                <a:latin typeface="Birdseye"/>
                <a:hlinkClick r:id="rId14"/>
              </a:rPr>
              <a:t>, A. (2018).Lab 3: Protein domain discovery &amp; DNA motifs. Retrieved April 12, 2016, from http://genetics564.weebly.com/motif--domain-discovery.html</a:t>
            </a:r>
            <a:endParaRPr lang="en-US" sz="900" b="1" u="sng" dirty="0">
              <a:latin typeface="Birdseye"/>
            </a:endParaRPr>
          </a:p>
          <a:p>
            <a:pPr marL="0" indent="0">
              <a:buNone/>
            </a:pPr>
            <a:r>
              <a:rPr lang="en-US" sz="900" dirty="0" err="1"/>
              <a:t>Olabarria</a:t>
            </a:r>
            <a:r>
              <a:rPr lang="en-US" sz="900" dirty="0"/>
              <a:t>, M., &amp; Goldman, J. E. (2017). Disorders of Astrocytes: Alexander Disease as a Model. </a:t>
            </a:r>
            <a:r>
              <a:rPr lang="en-US" sz="900" i="1" dirty="0"/>
              <a:t>Annual Review of Pathology: Mechanisms of Disease</a:t>
            </a:r>
            <a:r>
              <a:rPr lang="en-US" sz="900" dirty="0"/>
              <a:t>, </a:t>
            </a:r>
            <a:r>
              <a:rPr lang="en-US" sz="900" i="1" dirty="0"/>
              <a:t>12</a:t>
            </a:r>
            <a:r>
              <a:rPr lang="en-US" sz="900" dirty="0"/>
              <a:t>(1), 131–152. https://doi.org/10.1146/annurev-pathol-052016-100218</a:t>
            </a:r>
            <a:endParaRPr lang="en-US" sz="900" b="1" u="sng" dirty="0">
              <a:latin typeface="Birdseye"/>
            </a:endParaRPr>
          </a:p>
          <a:p>
            <a:pPr marL="0" indent="0">
              <a:buNone/>
            </a:pPr>
            <a:r>
              <a:rPr lang="en-US" sz="900" dirty="0">
                <a:hlinkClick r:id="rId15"/>
              </a:rPr>
              <a:t>https://www.google.com/search?safe=off&amp;tbm=isch&amp;q=neuron+background&amp;chips=q:neuron+background,g_3:desktop&amp;sa=X&amp;ved=0ahUKEwix_amhoqLaAhUJ7Z8KHYUWAqwQ4lYILCgA&amp;biw=1229&amp;bih=587&amp;dpr=1.56#imgrc=96n9iQnbWt5YJM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hlinkClick r:id="rId16"/>
              </a:rPr>
              <a:t>https://ghr.nlm.nih.gov/gene/GFAP#location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https://www.google.com/search?q=astrocytes+images&amp;safe=off&amp;tbm=isch&amp;tbs=rimg:Cdz171PkBWNwIji49o7uRa1kcGFp7vp-7V_1Dbob9jYHiK4lpy12AxS5wl3B4TrFOKbxP1xwdC_1npxjSyGZYIl-LpsCoSCbj2ju5FrWRwEV3_1aqqC3Y_1cKhIJYWnu-n7tX8MRhozY9ojgvssqEgluhv2NgeIriRGZYismMbHmjioSCWnLXYDFLnCXEcxHQgkJCBz_1KhIJcHhOsU4pvE8Rsw0NE3euhW4qEgnXHB0L-enGNBHrkvPaPeWK4CoSCbIZlgiX4umwEYQgwO-_1HRaY&amp;tbo=u&amp;sa=X&amp;ved=2ahUKEwjt5LGO4KPaAhXrv1QKHX4sCMwQ9C96BAgAEBs&amp;biw=616&amp;bih=572&amp;dpr=1.56#imgrc=1joPtnIOIe-LbM</a:t>
            </a:r>
          </a:p>
          <a:p>
            <a:pPr marL="0" indent="0">
              <a:buNone/>
            </a:pPr>
            <a:r>
              <a:rPr lang="en-US" sz="900" dirty="0">
                <a:hlinkClick r:id="rId17"/>
              </a:rPr>
              <a:t>https://www.google.com/search?q=myelin+sheath+degeneration&amp;safe=off&amp;source=lnms&amp;tbm=isch&amp;sa=X&amp;ved=0ahUKEwitqaPNpqTaAhUNCXwKHfeUBC0Q_AUICigB&amp;biw=614&amp;bih=572#imgrc=qkEsrFYDauG7DM</a:t>
            </a:r>
            <a:r>
              <a:rPr lang="en-US" sz="900" dirty="0"/>
              <a:t>:</a:t>
            </a:r>
          </a:p>
          <a:p>
            <a:pPr marL="0" indent="0">
              <a:buNone/>
            </a:pPr>
            <a:r>
              <a:rPr lang="en-US" sz="900" dirty="0">
                <a:hlinkClick r:id="rId18"/>
              </a:rPr>
              <a:t>https://radiopaedia.org/cases/normal-brain-mri-6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hlinkClick r:id="rId19"/>
              </a:rPr>
              <a:t>https://www-annualreviews-org.ezproxy.library.wisc.edu/na101/home/literatum/publisher/ar/journals/content/pathmechdis/2017/pathmechdis.2017.12.issue-1/annurev-pathol-052016-100218/20170125/images/large/pm120131.f2.jpeg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hlinkClick r:id="rId20"/>
              </a:rPr>
              <a:t>https://www.nature.com/articles/s41598-017-03024-0/figures/3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https://www.google.com/</a:t>
            </a:r>
            <a:r>
              <a:rPr lang="en-US" sz="900" dirty="0" err="1"/>
              <a:t>search?safe</a:t>
            </a:r>
            <a:r>
              <a:rPr lang="en-US" sz="900" dirty="0"/>
              <a:t>=</a:t>
            </a:r>
            <a:r>
              <a:rPr lang="en-US" sz="900" dirty="0" err="1"/>
              <a:t>off&amp;hl</a:t>
            </a:r>
            <a:r>
              <a:rPr lang="en-US" sz="900" dirty="0"/>
              <a:t>=</a:t>
            </a:r>
            <a:r>
              <a:rPr lang="en-US" sz="900" dirty="0" err="1"/>
              <a:t>en&amp;tbm</a:t>
            </a:r>
            <a:r>
              <a:rPr lang="en-US" sz="900" dirty="0"/>
              <a:t>=</a:t>
            </a:r>
            <a:r>
              <a:rPr lang="en-US" sz="900" dirty="0" err="1"/>
              <a:t>isch&amp;sa</a:t>
            </a:r>
            <a:r>
              <a:rPr lang="en-US" sz="900" dirty="0"/>
              <a:t>=1&amp;ei=pHjnWvqYJuSYjwSd3pVA&amp;q=</a:t>
            </a:r>
            <a:r>
              <a:rPr lang="en-US" sz="900" dirty="0" err="1"/>
              <a:t>mouse+clipart+transparent+background&amp;oq</a:t>
            </a:r>
            <a:r>
              <a:rPr lang="en-US" sz="900" dirty="0"/>
              <a:t>=</a:t>
            </a:r>
            <a:r>
              <a:rPr lang="en-US" sz="900" dirty="0" err="1"/>
              <a:t>mouse+clipart&amp;gs_l</a:t>
            </a:r>
            <a:r>
              <a:rPr lang="en-US" sz="900" dirty="0"/>
              <a:t>=psy-ab.1.5.0l10.1936.4556.0.5933.16.13.1.2.2.0.357.1561.0j7j1j1.10.0....0...1c.1.64.psy-ab..3.12.1574.0..0i67k1.100.HnxGOTV8pxE#imgrc=CwH62dJUds5UQM:</a:t>
            </a:r>
          </a:p>
          <a:p>
            <a:pPr marL="0" indent="0">
              <a:buNone/>
            </a:pPr>
            <a:r>
              <a:rPr lang="en-US" sz="900" dirty="0"/>
              <a:t>http://www.uniprot.org/uniprot/P14136#function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9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A356-70C4-4822-9282-175E67C3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4" y="236788"/>
            <a:ext cx="10680032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MRI Comparison of Normal vs Alexander Disease Brain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2ABEB-974A-4C31-A959-C6D1656C9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9" t="10743" r="26304" b="8989"/>
          <a:stretch/>
        </p:blipFill>
        <p:spPr>
          <a:xfrm>
            <a:off x="6962274" y="1750717"/>
            <a:ext cx="3320716" cy="4116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C94218-B043-4BC2-BEAE-9B7A7E6B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4968" r="8892"/>
          <a:stretch/>
        </p:blipFill>
        <p:spPr>
          <a:xfrm>
            <a:off x="1909010" y="1750717"/>
            <a:ext cx="3561346" cy="41165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2CF6AE-8AD3-47E6-9B89-63FE6B9AD7F3}"/>
              </a:ext>
            </a:extLst>
          </p:cNvPr>
          <p:cNvSpPr/>
          <p:nvPr/>
        </p:nvSpPr>
        <p:spPr>
          <a:xfrm>
            <a:off x="6849979" y="1750717"/>
            <a:ext cx="770021" cy="639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CA8DD-19D2-4AB4-9EA4-A9D3A996B55A}"/>
              </a:ext>
            </a:extLst>
          </p:cNvPr>
          <p:cNvSpPr txBox="1"/>
          <p:nvPr/>
        </p:nvSpPr>
        <p:spPr>
          <a:xfrm>
            <a:off x="1965159" y="5867271"/>
            <a:ext cx="3449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Normal Brain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D794B-D528-4FBB-88BA-30431D073137}"/>
              </a:ext>
            </a:extLst>
          </p:cNvPr>
          <p:cNvSpPr txBox="1"/>
          <p:nvPr/>
        </p:nvSpPr>
        <p:spPr>
          <a:xfrm>
            <a:off x="6777791" y="5867271"/>
            <a:ext cx="3449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AD Brain</a:t>
            </a:r>
          </a:p>
        </p:txBody>
      </p:sp>
      <p:pic>
        <p:nvPicPr>
          <p:cNvPr id="6146" name="Picture 2" descr="https://images.radiopaedia.org/images/13655058/2fd7c8e4fffb33a31b13858642d4e4_big_gallery.jpeg">
            <a:extLst>
              <a:ext uri="{FF2B5EF4-FFF2-40B4-BE49-F238E27FC236}">
                <a16:creationId xmlns:a16="http://schemas.microsoft.com/office/drawing/2014/main" id="{48055656-7A7F-4ABB-9F59-C4451090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10" y="1609086"/>
            <a:ext cx="4330545" cy="43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8EE1108E-7F81-40FB-8037-76823DA1CB6B}"/>
              </a:ext>
            </a:extLst>
          </p:cNvPr>
          <p:cNvSpPr/>
          <p:nvPr/>
        </p:nvSpPr>
        <p:spPr>
          <a:xfrm rot="3247423">
            <a:off x="9187210" y="2754481"/>
            <a:ext cx="219601" cy="11274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95C141-4984-4D38-B3BC-4DC38C8620FB}"/>
              </a:ext>
            </a:extLst>
          </p:cNvPr>
          <p:cNvSpPr txBox="1"/>
          <p:nvPr/>
        </p:nvSpPr>
        <p:spPr>
          <a:xfrm>
            <a:off x="9818126" y="2051280"/>
            <a:ext cx="233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Sever white matter abnormalities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21FEA19-288F-4681-B3A7-588B3784C775}"/>
              </a:ext>
            </a:extLst>
          </p:cNvPr>
          <p:cNvSpPr/>
          <p:nvPr/>
        </p:nvSpPr>
        <p:spPr>
          <a:xfrm rot="5400000">
            <a:off x="9352824" y="2415886"/>
            <a:ext cx="170684" cy="7599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B6CC-8576-45F8-8219-5ACE468E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What kind of mutation in GFAP causes Alexander Disease?</a:t>
            </a:r>
          </a:p>
        </p:txBody>
      </p:sp>
      <p:pic>
        <p:nvPicPr>
          <p:cNvPr id="4098" name="Picture 2" descr="Image result for two chromosomes">
            <a:extLst>
              <a:ext uri="{FF2B5EF4-FFF2-40B4-BE49-F238E27FC236}">
                <a16:creationId xmlns:a16="http://schemas.microsoft.com/office/drawing/2014/main" id="{7D0BA9A3-8935-4BB8-B11F-CAEC78702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1907" y="1690688"/>
            <a:ext cx="2129590" cy="37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wo chromosomes">
            <a:extLst>
              <a:ext uri="{FF2B5EF4-FFF2-40B4-BE49-F238E27FC236}">
                <a16:creationId xmlns:a16="http://schemas.microsoft.com/office/drawing/2014/main" id="{7D0BA9A3-8935-4BB8-B11F-CAEC78702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2894" y="1477193"/>
            <a:ext cx="2129590" cy="37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7AE58D57-8C3C-46DC-924E-4D86F4944147}"/>
              </a:ext>
            </a:extLst>
          </p:cNvPr>
          <p:cNvSpPr/>
          <p:nvPr/>
        </p:nvSpPr>
        <p:spPr>
          <a:xfrm>
            <a:off x="2002124" y="3636365"/>
            <a:ext cx="882316" cy="7163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E2D8D-5CBB-4DC3-A392-BFEA1DA37E3A}"/>
              </a:ext>
            </a:extLst>
          </p:cNvPr>
          <p:cNvSpPr txBox="1"/>
          <p:nvPr/>
        </p:nvSpPr>
        <p:spPr>
          <a:xfrm>
            <a:off x="7449550" y="5606716"/>
            <a:ext cx="447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Overexpression of GFAP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FD500BC6-496B-41F1-B634-EC441B5220B4}"/>
              </a:ext>
            </a:extLst>
          </p:cNvPr>
          <p:cNvSpPr/>
          <p:nvPr/>
        </p:nvSpPr>
        <p:spPr>
          <a:xfrm>
            <a:off x="3904244" y="2820353"/>
            <a:ext cx="3272589" cy="11482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4DBB5-0472-459A-A244-0D3AA5EE976C}"/>
              </a:ext>
            </a:extLst>
          </p:cNvPr>
          <p:cNvSpPr txBox="1"/>
          <p:nvPr/>
        </p:nvSpPr>
        <p:spPr>
          <a:xfrm>
            <a:off x="4279227" y="3159311"/>
            <a:ext cx="2522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Franklin Gothic Demi" panose="020B0703020102020204" pitchFamily="34" charset="0"/>
              </a:rPr>
              <a:t>Results in G.O.F.</a:t>
            </a:r>
          </a:p>
        </p:txBody>
      </p:sp>
      <p:pic>
        <p:nvPicPr>
          <p:cNvPr id="5122" name="Picture 2" descr="Image result for GFAP overexpression alexander disease">
            <a:extLst>
              <a:ext uri="{FF2B5EF4-FFF2-40B4-BE49-F238E27FC236}">
                <a16:creationId xmlns:a16="http://schemas.microsoft.com/office/drawing/2014/main" id="{814056B3-D5B8-4C57-803D-A68E08ED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583" y="2258185"/>
            <a:ext cx="4473991" cy="32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644FF-4DEE-4B6F-8730-1B41351C4C9A}"/>
              </a:ext>
            </a:extLst>
          </p:cNvPr>
          <p:cNvSpPr txBox="1"/>
          <p:nvPr/>
        </p:nvSpPr>
        <p:spPr>
          <a:xfrm>
            <a:off x="568368" y="5606716"/>
            <a:ext cx="413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Dominant Mutation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69042-F841-41C7-9926-D3D4F287C133}"/>
              </a:ext>
            </a:extLst>
          </p:cNvPr>
          <p:cNvSpPr/>
          <p:nvPr/>
        </p:nvSpPr>
        <p:spPr>
          <a:xfrm>
            <a:off x="10347158" y="2406316"/>
            <a:ext cx="1459831" cy="2855381"/>
          </a:xfrm>
          <a:prstGeom prst="round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77912-7777-4135-A943-22C7A299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3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What kind of mutation in GFAP causes Alexander Disease?</a:t>
            </a:r>
          </a:p>
        </p:txBody>
      </p:sp>
    </p:spTree>
    <p:extLst>
      <p:ext uri="{BB962C8B-B14F-4D97-AF65-F5344CB8AC3E}">
        <p14:creationId xmlns:p14="http://schemas.microsoft.com/office/powerpoint/2010/main" val="139465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C99C-CAE9-4D48-8AEC-A303F44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75" y="4865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GFAP is located at q21.31 on chromosome 17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FEC9C1C-2B6C-4C35-8F24-1250EB4C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42523" y="-1328758"/>
            <a:ext cx="3506954" cy="10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AA3D23-1C95-4DF1-A051-17400B3DA07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Franklin Gothic Demi" panose="020B0703020102020204" pitchFamily="34" charset="0"/>
              </a:rPr>
              <a:t>Where is GFAP located in humans?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ADF15-C80B-4A43-9ABB-915E0324A895}"/>
              </a:ext>
            </a:extLst>
          </p:cNvPr>
          <p:cNvSpPr/>
          <p:nvPr/>
        </p:nvSpPr>
        <p:spPr>
          <a:xfrm>
            <a:off x="990600" y="3910094"/>
            <a:ext cx="10440675" cy="209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C9FED0-CB1C-489C-8245-EBBBDE459204}"/>
              </a:ext>
            </a:extLst>
          </p:cNvPr>
          <p:cNvSpPr/>
          <p:nvPr/>
        </p:nvSpPr>
        <p:spPr>
          <a:xfrm>
            <a:off x="760725" y="3543300"/>
            <a:ext cx="491834" cy="463216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7AF9-4C86-4E76-B8EB-BC449D09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Where is GFAP expressed?</a:t>
            </a:r>
          </a:p>
        </p:txBody>
      </p:sp>
      <p:pic>
        <p:nvPicPr>
          <p:cNvPr id="3074" name="Picture 2" descr="Image result for brain pictures">
            <a:extLst>
              <a:ext uri="{FF2B5EF4-FFF2-40B4-BE49-F238E27FC236}">
                <a16:creationId xmlns:a16="http://schemas.microsoft.com/office/drawing/2014/main" id="{9CD6B7A8-8C3E-4057-8492-9B4D6854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87" y="1542550"/>
            <a:ext cx="4842710" cy="3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strocytes images">
            <a:extLst>
              <a:ext uri="{FF2B5EF4-FFF2-40B4-BE49-F238E27FC236}">
                <a16:creationId xmlns:a16="http://schemas.microsoft.com/office/drawing/2014/main" id="{C150F4F3-13AC-42EA-9688-65336D6B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302" y="1862137"/>
            <a:ext cx="69532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92A2A0-B330-4692-BEA1-ACE465BFF3E2}"/>
              </a:ext>
            </a:extLst>
          </p:cNvPr>
          <p:cNvSpPr txBox="1">
            <a:spLocks/>
          </p:cNvSpPr>
          <p:nvPr/>
        </p:nvSpPr>
        <p:spPr>
          <a:xfrm>
            <a:off x="170448" y="5268579"/>
            <a:ext cx="11851104" cy="158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Franklin Gothic Demi" panose="020B0703020102020204" pitchFamily="34" charset="0"/>
              </a:rPr>
              <a:t>GFAP is expressed primarily in the brain in cells called </a:t>
            </a:r>
            <a:r>
              <a:rPr lang="en-US" sz="32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astrocytes</a:t>
            </a:r>
          </a:p>
        </p:txBody>
      </p:sp>
    </p:spTree>
    <p:extLst>
      <p:ext uri="{BB962C8B-B14F-4D97-AF65-F5344CB8AC3E}">
        <p14:creationId xmlns:p14="http://schemas.microsoft.com/office/powerpoint/2010/main" val="22079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7938-D328-451D-BCC3-3712593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87" y="-123146"/>
            <a:ext cx="11105225" cy="1325563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Is GFAP conserved among different species?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0B49A-ED68-4F84-8421-B167651A6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35" y="1893022"/>
            <a:ext cx="1066665" cy="722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04763-F12E-43FE-A817-325050AD1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35" y="3507282"/>
            <a:ext cx="912395" cy="632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A6D98-6865-4BBF-8C05-D309FCCC34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97" y="4328919"/>
            <a:ext cx="601579" cy="601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D802E4-1A1E-4A47-A8A5-6908A12C90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35" y="2687081"/>
            <a:ext cx="842627" cy="631157"/>
          </a:xfrm>
          <a:prstGeom prst="rect">
            <a:avLst/>
          </a:prstGeom>
        </p:spPr>
      </p:pic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279DCDC6-7AA1-404C-BB35-1419B062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35" y="928749"/>
            <a:ext cx="928904" cy="9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DCC67-8196-494C-B1C9-692B3D579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10" y="978862"/>
            <a:ext cx="10624253" cy="5807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3A539-B53E-4F8B-978D-2A77AA92FF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133" y="5263746"/>
            <a:ext cx="912394" cy="401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55A576-EB56-4373-8333-15ED493885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092"/>
            <a:ext cx="1374798" cy="9838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0C5BA3-A84A-4D7C-8869-768EB9C5C622}"/>
              </a:ext>
            </a:extLst>
          </p:cNvPr>
          <p:cNvSpPr/>
          <p:nvPr/>
        </p:nvSpPr>
        <p:spPr>
          <a:xfrm>
            <a:off x="214133" y="881482"/>
            <a:ext cx="11763732" cy="419737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820</Words>
  <Application>Microsoft Office PowerPoint</Application>
  <PresentationFormat>Widescreen</PresentationFormat>
  <Paragraphs>180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Birdseye</vt:lpstr>
      <vt:lpstr>Calibri</vt:lpstr>
      <vt:lpstr>Calibri Light</vt:lpstr>
      <vt:lpstr>Franklin Gothic Demi</vt:lpstr>
      <vt:lpstr>Helvetica 55 Roman</vt:lpstr>
      <vt:lpstr>Times New Roman</vt:lpstr>
      <vt:lpstr>Office Theme</vt:lpstr>
      <vt:lpstr>By: Austin Pier</vt:lpstr>
      <vt:lpstr>What is Alexander Disease and what are the symptoms?</vt:lpstr>
      <vt:lpstr>What are Rosenthal Fibers? </vt:lpstr>
      <vt:lpstr>MRI Comparison of Normal vs Alexander Disease Brain</vt:lpstr>
      <vt:lpstr>What kind of mutation in GFAP causes Alexander Disease?</vt:lpstr>
      <vt:lpstr>What kind of mutation in GFAP causes Alexander Disease?</vt:lpstr>
      <vt:lpstr>GFAP is located at q21.31 on chromosome 17</vt:lpstr>
      <vt:lpstr>Where is GFAP expressed?</vt:lpstr>
      <vt:lpstr>Is GFAP conserved among different species?</vt:lpstr>
      <vt:lpstr>GFAP is most closely conserved among vertebrates</vt:lpstr>
      <vt:lpstr>What is the Gene Ontology of GFAP?</vt:lpstr>
      <vt:lpstr>How does Alexander Disease effect human astrocyte morphology?</vt:lpstr>
      <vt:lpstr>How does Alexander disease effect astrocyte function? </vt:lpstr>
      <vt:lpstr>Gap in Knowledge</vt:lpstr>
      <vt:lpstr>What is the primary goal?  To determine the role of GFAP in glutamate uptake and neuronal regulation in astrocytes.</vt:lpstr>
      <vt:lpstr>Why use a mouse as my model organism?</vt:lpstr>
      <vt:lpstr>Aim 1: Identify conserved amino acids important for glutamate uptake and neuronal regulation </vt:lpstr>
      <vt:lpstr>Aim 1: Identify conserved amino acids important for glutamate uptake and neuronal regulation</vt:lpstr>
      <vt:lpstr>Aim 1: Identify conserved amino acids important for glutamate uptake and neuronal regulation </vt:lpstr>
      <vt:lpstr>Aim 2: Identify differentially expressed genes involved in glutamate uptake and neuronal regulation </vt:lpstr>
      <vt:lpstr>PowerPoint Presentation</vt:lpstr>
      <vt:lpstr>Aim 2: Identify differentially expressed genes involved in glutamate uptake and neuronal regulation </vt:lpstr>
      <vt:lpstr>PowerPoint Presentation</vt:lpstr>
      <vt:lpstr>Aim 3: Identify novel protein interactions necessary for glutamate uptake and neuronal regulation </vt:lpstr>
      <vt:lpstr>Aim 3: Identify novel protein interactions necessary for glutamate uptake and neuronal regulation </vt:lpstr>
      <vt:lpstr>Aim 3: Identify novel protein interactions necessary for glutamate uptake and neuronal regulation </vt:lpstr>
      <vt:lpstr>Aim 3: Identify novel protein interactions necessary for glutamate uptake and neuronal regulation </vt:lpstr>
      <vt:lpstr>Conclusions</vt:lpstr>
      <vt:lpstr>Future Directions</vt:lpstr>
      <vt:lpstr>Questions?</vt:lpstr>
      <vt:lpstr>Work Cited: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</dc:creator>
  <cp:lastModifiedBy>Austin</cp:lastModifiedBy>
  <cp:revision>107</cp:revision>
  <dcterms:created xsi:type="dcterms:W3CDTF">2018-03-15T05:26:53Z</dcterms:created>
  <dcterms:modified xsi:type="dcterms:W3CDTF">2018-05-01T18:05:54Z</dcterms:modified>
</cp:coreProperties>
</file>